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74" r:id="rId3"/>
    <p:sldId id="270" r:id="rId4"/>
    <p:sldId id="276" r:id="rId5"/>
    <p:sldId id="257" r:id="rId6"/>
    <p:sldId id="258" r:id="rId7"/>
    <p:sldId id="259" r:id="rId8"/>
    <p:sldId id="260" r:id="rId9"/>
    <p:sldId id="264" r:id="rId10"/>
    <p:sldId id="271" r:id="rId11"/>
    <p:sldId id="265" r:id="rId12"/>
    <p:sldId id="266" r:id="rId13"/>
    <p:sldId id="267" r:id="rId14"/>
    <p:sldId id="268" r:id="rId15"/>
    <p:sldId id="277" r:id="rId16"/>
    <p:sldId id="269" r:id="rId17"/>
    <p:sldId id="272" r:id="rId18"/>
    <p:sldId id="273" r:id="rId19"/>
    <p:sldId id="279" r:id="rId20"/>
    <p:sldId id="280" r:id="rId21"/>
    <p:sldId id="278" r:id="rId22"/>
  </p:sldIdLst>
  <p:sldSz cx="9144000" cy="6858000" type="screen4x3"/>
  <p:notesSz cx="6797675" cy="9874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016543-6FC6-4F85-8158-E4E88344130D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2F6477D-05AB-4874-91D8-92F9C9EDE110}">
      <dgm:prSet phldrT="[Text]" custT="1"/>
      <dgm:spPr/>
      <dgm:t>
        <a:bodyPr/>
        <a:lstStyle/>
        <a:p>
          <a:r>
            <a:rPr lang="de-DE" sz="18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BBG</a:t>
          </a:r>
          <a:endParaRPr lang="de-DE" sz="18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29E2AF-AF4A-46CB-8719-68EE428A1B0F}" type="parTrans" cxnId="{986DB3B1-5DFC-46FC-B35D-BD8233B6CCAA}">
      <dgm:prSet/>
      <dgm:spPr/>
      <dgm:t>
        <a:bodyPr/>
        <a:lstStyle/>
        <a:p>
          <a:endParaRPr lang="de-DE"/>
        </a:p>
      </dgm:t>
    </dgm:pt>
    <dgm:pt modelId="{4EC69EA4-5895-4B73-91A8-C95C0C136A7D}" type="sibTrans" cxnId="{986DB3B1-5DFC-46FC-B35D-BD8233B6CCAA}">
      <dgm:prSet/>
      <dgm:spPr/>
      <dgm:t>
        <a:bodyPr/>
        <a:lstStyle/>
        <a:p>
          <a:endParaRPr lang="de-DE"/>
        </a:p>
      </dgm:t>
    </dgm:pt>
    <dgm:pt modelId="{6D185CCB-523D-4955-B10F-4E5B44A807C3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de-DE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 Ärztin</a:t>
          </a:r>
        </a:p>
        <a:p>
          <a:r>
            <a:rPr lang="de-DE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Vollzei</a:t>
          </a:r>
          <a:r>
            <a:rPr lang="de-DE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</a:t>
          </a:r>
          <a:endParaRPr lang="de-DE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D6917E-7DF5-4C3E-9333-0CCAEB911212}" type="parTrans" cxnId="{F28A7E44-E33C-4AF6-B49F-9C98E47A2344}">
      <dgm:prSet/>
      <dgm:spPr/>
      <dgm:t>
        <a:bodyPr/>
        <a:lstStyle/>
        <a:p>
          <a:endParaRPr lang="de-DE"/>
        </a:p>
      </dgm:t>
    </dgm:pt>
    <dgm:pt modelId="{49B2C578-BE9D-4E78-9EA6-3A3BE8CEF51E}" type="sibTrans" cxnId="{F28A7E44-E33C-4AF6-B49F-9C98E47A2344}">
      <dgm:prSet/>
      <dgm:spPr/>
      <dgm:t>
        <a:bodyPr/>
        <a:lstStyle/>
        <a:p>
          <a:endParaRPr lang="de-DE"/>
        </a:p>
      </dgm:t>
    </dgm:pt>
    <dgm:pt modelId="{B28B0042-2053-4BAF-AA57-B5CEC5AA80AD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de-DE" sz="16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de-DE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 Mitarbeiterin</a:t>
          </a:r>
        </a:p>
        <a:p>
          <a:r>
            <a:rPr lang="de-DE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Vollzeit</a:t>
          </a:r>
          <a:endParaRPr lang="de-DE" sz="16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de-DE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 </a:t>
          </a:r>
          <a:r>
            <a:rPr lang="de-DE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Mitarbeiterin</a:t>
          </a:r>
        </a:p>
        <a:p>
          <a:r>
            <a:rPr lang="de-DE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Teilzeit</a:t>
          </a:r>
          <a:endParaRPr lang="de-DE" sz="16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de-DE" sz="16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BCB00C-02B2-4D69-BFC7-3E5789DFF4C5}" type="parTrans" cxnId="{0A5C9608-8809-4CA0-836D-3633E1CF2AB3}">
      <dgm:prSet/>
      <dgm:spPr/>
      <dgm:t>
        <a:bodyPr/>
        <a:lstStyle/>
        <a:p>
          <a:endParaRPr lang="de-DE"/>
        </a:p>
      </dgm:t>
    </dgm:pt>
    <dgm:pt modelId="{05F17ED0-F55B-43DA-868A-1CCE960DE95E}" type="sibTrans" cxnId="{0A5C9608-8809-4CA0-836D-3633E1CF2AB3}">
      <dgm:prSet/>
      <dgm:spPr/>
      <dgm:t>
        <a:bodyPr/>
        <a:lstStyle/>
        <a:p>
          <a:endParaRPr lang="de-DE"/>
        </a:p>
      </dgm:t>
    </dgm:pt>
    <dgm:pt modelId="{82255398-D9A9-4437-888E-43E22C33D507}">
      <dgm:prSet phldrT="[Text]" custT="1"/>
      <dgm:spPr/>
      <dgm:t>
        <a:bodyPr/>
        <a:lstStyle/>
        <a:p>
          <a:r>
            <a:rPr lang="de-DE" sz="18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SBK</a:t>
          </a:r>
          <a:endParaRPr lang="de-DE" sz="18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2A9C79-D55D-4BD2-B22C-C8594207354E}" type="parTrans" cxnId="{449C1A06-6F1F-4BFC-8A58-ACD240C1285C}">
      <dgm:prSet/>
      <dgm:spPr/>
      <dgm:t>
        <a:bodyPr/>
        <a:lstStyle/>
        <a:p>
          <a:endParaRPr lang="de-DE"/>
        </a:p>
      </dgm:t>
    </dgm:pt>
    <dgm:pt modelId="{B62E9A73-8CA4-4F69-AB68-0FD834C50686}" type="sibTrans" cxnId="{449C1A06-6F1F-4BFC-8A58-ACD240C1285C}">
      <dgm:prSet/>
      <dgm:spPr/>
      <dgm:t>
        <a:bodyPr/>
        <a:lstStyle/>
        <a:p>
          <a:endParaRPr lang="de-DE"/>
        </a:p>
      </dgm:t>
    </dgm:pt>
    <dgm:pt modelId="{F0EA2AEE-EA92-4625-A8CC-48BF7B936235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de-DE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 Ärztin</a:t>
          </a:r>
        </a:p>
        <a:p>
          <a:r>
            <a:rPr lang="de-DE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Vollzeit</a:t>
          </a:r>
          <a:endParaRPr lang="de-DE" sz="16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AEA344-6688-4417-B2CA-7EE92B6818A8}" type="parTrans" cxnId="{2D00ECF2-85F9-4AB2-86AB-DB7674C30CFA}">
      <dgm:prSet/>
      <dgm:spPr/>
      <dgm:t>
        <a:bodyPr/>
        <a:lstStyle/>
        <a:p>
          <a:endParaRPr lang="de-DE"/>
        </a:p>
      </dgm:t>
    </dgm:pt>
    <dgm:pt modelId="{FBE54B98-FA0A-4870-A171-CA5A94831EDE}" type="sibTrans" cxnId="{2D00ECF2-85F9-4AB2-86AB-DB7674C30CFA}">
      <dgm:prSet/>
      <dgm:spPr/>
      <dgm:t>
        <a:bodyPr/>
        <a:lstStyle/>
        <a:p>
          <a:endParaRPr lang="de-DE"/>
        </a:p>
      </dgm:t>
    </dgm:pt>
    <dgm:pt modelId="{71E515D1-9FD2-4EE4-892B-40B67B75BEC4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de-DE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 </a:t>
          </a:r>
          <a:r>
            <a:rPr lang="de-DE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Mitarbeiterin</a:t>
          </a:r>
        </a:p>
        <a:p>
          <a:r>
            <a:rPr lang="de-DE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Vollzeit</a:t>
          </a:r>
          <a:endParaRPr lang="de-DE" sz="16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584DC9-4859-4DF5-8313-D96146E1BC65}" type="parTrans" cxnId="{2812D45C-E479-4251-A67A-1B2FE997841D}">
      <dgm:prSet/>
      <dgm:spPr/>
      <dgm:t>
        <a:bodyPr/>
        <a:lstStyle/>
        <a:p>
          <a:endParaRPr lang="de-DE"/>
        </a:p>
      </dgm:t>
    </dgm:pt>
    <dgm:pt modelId="{94924BCF-39F6-4793-8DED-21776D038B53}" type="sibTrans" cxnId="{2812D45C-E479-4251-A67A-1B2FE997841D}">
      <dgm:prSet/>
      <dgm:spPr/>
      <dgm:t>
        <a:bodyPr/>
        <a:lstStyle/>
        <a:p>
          <a:endParaRPr lang="de-DE"/>
        </a:p>
      </dgm:t>
    </dgm:pt>
    <dgm:pt modelId="{0E2D8443-7E6B-4658-9488-4873C0FE1604}">
      <dgm:prSet phldrT="[Text]" custT="1"/>
      <dgm:spPr/>
      <dgm:t>
        <a:bodyPr/>
        <a:lstStyle/>
        <a:p>
          <a:r>
            <a:rPr lang="de-DE" sz="18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ASL</a:t>
          </a:r>
          <a:endParaRPr lang="de-DE" sz="18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3FD48F-846D-44C1-B146-2D678E1D4A4C}" type="parTrans" cxnId="{DF0915EA-5DE4-4496-972A-33569F6251B0}">
      <dgm:prSet/>
      <dgm:spPr/>
      <dgm:t>
        <a:bodyPr/>
        <a:lstStyle/>
        <a:p>
          <a:endParaRPr lang="de-DE"/>
        </a:p>
      </dgm:t>
    </dgm:pt>
    <dgm:pt modelId="{74DA4ED9-A824-4473-B739-F1333F96DEDC}" type="sibTrans" cxnId="{DF0915EA-5DE4-4496-972A-33569F6251B0}">
      <dgm:prSet/>
      <dgm:spPr/>
      <dgm:t>
        <a:bodyPr/>
        <a:lstStyle/>
        <a:p>
          <a:endParaRPr lang="de-DE"/>
        </a:p>
      </dgm:t>
    </dgm:pt>
    <dgm:pt modelId="{3AF72780-7387-4344-ADD3-B889A6999C75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de-DE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 Ärztin/Teilzeit</a:t>
          </a:r>
        </a:p>
        <a:p>
          <a:r>
            <a:rPr lang="de-DE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 Ärztin als</a:t>
          </a:r>
        </a:p>
        <a:p>
          <a:r>
            <a:rPr lang="de-DE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Honorarkraft/</a:t>
          </a:r>
        </a:p>
        <a:p>
          <a:r>
            <a:rPr lang="de-DE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Teilzeit</a:t>
          </a:r>
          <a:endParaRPr lang="de-DE" sz="16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29B404-E6E1-46DE-A4C4-59794B4EC695}" type="parTrans" cxnId="{56712A47-AB69-49F6-986F-A235F3BCE2FE}">
      <dgm:prSet/>
      <dgm:spPr/>
      <dgm:t>
        <a:bodyPr/>
        <a:lstStyle/>
        <a:p>
          <a:endParaRPr lang="de-DE"/>
        </a:p>
      </dgm:t>
    </dgm:pt>
    <dgm:pt modelId="{892C39E2-579E-481E-84D7-D2B6B9B9474F}" type="sibTrans" cxnId="{56712A47-AB69-49F6-986F-A235F3BCE2FE}">
      <dgm:prSet/>
      <dgm:spPr/>
      <dgm:t>
        <a:bodyPr/>
        <a:lstStyle/>
        <a:p>
          <a:endParaRPr lang="de-DE"/>
        </a:p>
      </dgm:t>
    </dgm:pt>
    <dgm:pt modelId="{018B0403-A431-4514-AAB7-30E916609D0C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de-DE" sz="1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 </a:t>
          </a:r>
          <a:r>
            <a:rPr lang="de-DE" sz="1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Mitarbeiterinnen</a:t>
          </a:r>
        </a:p>
        <a:p>
          <a:r>
            <a:rPr lang="de-DE" sz="1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Vollzeit</a:t>
          </a:r>
          <a:endParaRPr lang="de-DE" sz="15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377805-1E17-4C92-B88E-0D626D67443B}" type="parTrans" cxnId="{D39647E9-55BD-4062-AC8E-22565BFB8F1A}">
      <dgm:prSet/>
      <dgm:spPr/>
      <dgm:t>
        <a:bodyPr/>
        <a:lstStyle/>
        <a:p>
          <a:endParaRPr lang="de-DE"/>
        </a:p>
      </dgm:t>
    </dgm:pt>
    <dgm:pt modelId="{7943D67A-6F18-4F1D-A96B-CABB48FF7832}" type="sibTrans" cxnId="{D39647E9-55BD-4062-AC8E-22565BFB8F1A}">
      <dgm:prSet/>
      <dgm:spPr/>
      <dgm:t>
        <a:bodyPr/>
        <a:lstStyle/>
        <a:p>
          <a:endParaRPr lang="de-DE"/>
        </a:p>
      </dgm:t>
    </dgm:pt>
    <dgm:pt modelId="{9A912D03-1370-417A-BA93-716FCA7FD51B}" type="pres">
      <dgm:prSet presAssocID="{5D016543-6FC6-4F85-8158-E4E88344130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C00A7922-7BAB-4926-82F0-510E381A9101}" type="pres">
      <dgm:prSet presAssocID="{32F6477D-05AB-4874-91D8-92F9C9EDE110}" presName="compNode" presStyleCnt="0"/>
      <dgm:spPr/>
    </dgm:pt>
    <dgm:pt modelId="{43060F8C-EC21-4270-8F32-CF294D9486F4}" type="pres">
      <dgm:prSet presAssocID="{32F6477D-05AB-4874-91D8-92F9C9EDE110}" presName="aNode" presStyleLbl="bgShp" presStyleIdx="0" presStyleCnt="3" custLinFactNeighborX="-21146" custLinFactNeighborY="18107"/>
      <dgm:spPr/>
      <dgm:t>
        <a:bodyPr/>
        <a:lstStyle/>
        <a:p>
          <a:endParaRPr lang="de-DE"/>
        </a:p>
      </dgm:t>
    </dgm:pt>
    <dgm:pt modelId="{6AE8782C-0DDE-4914-B20A-6371C5D78182}" type="pres">
      <dgm:prSet presAssocID="{32F6477D-05AB-4874-91D8-92F9C9EDE110}" presName="textNode" presStyleLbl="bgShp" presStyleIdx="0" presStyleCnt="3"/>
      <dgm:spPr/>
      <dgm:t>
        <a:bodyPr/>
        <a:lstStyle/>
        <a:p>
          <a:endParaRPr lang="de-DE"/>
        </a:p>
      </dgm:t>
    </dgm:pt>
    <dgm:pt modelId="{A7D86E31-25E0-42CA-8F5D-F3CFAF02C5FD}" type="pres">
      <dgm:prSet presAssocID="{32F6477D-05AB-4874-91D8-92F9C9EDE110}" presName="compChildNode" presStyleCnt="0"/>
      <dgm:spPr/>
    </dgm:pt>
    <dgm:pt modelId="{0408EB4A-024F-4B4D-96AB-72EA52703E42}" type="pres">
      <dgm:prSet presAssocID="{32F6477D-05AB-4874-91D8-92F9C9EDE110}" presName="theInnerList" presStyleCnt="0"/>
      <dgm:spPr/>
    </dgm:pt>
    <dgm:pt modelId="{1F5ED4AB-43C9-4AA9-9A44-E60F15A1D1F6}" type="pres">
      <dgm:prSet presAssocID="{6D185CCB-523D-4955-B10F-4E5B44A807C3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D990485-FE70-4C95-AEE4-40538D1BA7CF}" type="pres">
      <dgm:prSet presAssocID="{6D185CCB-523D-4955-B10F-4E5B44A807C3}" presName="aSpace2" presStyleCnt="0"/>
      <dgm:spPr/>
    </dgm:pt>
    <dgm:pt modelId="{2B319A6C-8DAC-4482-BDF8-EF4FF3344060}" type="pres">
      <dgm:prSet presAssocID="{B28B0042-2053-4BAF-AA57-B5CEC5AA80AD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D5BA477-B513-44CE-812E-367341E13714}" type="pres">
      <dgm:prSet presAssocID="{32F6477D-05AB-4874-91D8-92F9C9EDE110}" presName="aSpace" presStyleCnt="0"/>
      <dgm:spPr/>
    </dgm:pt>
    <dgm:pt modelId="{8CAB4611-1F70-4B3A-A5C7-81DA1D2912F4}" type="pres">
      <dgm:prSet presAssocID="{82255398-D9A9-4437-888E-43E22C33D507}" presName="compNode" presStyleCnt="0"/>
      <dgm:spPr/>
    </dgm:pt>
    <dgm:pt modelId="{08134BF2-32E5-4EA6-A2C7-A5AAC9971494}" type="pres">
      <dgm:prSet presAssocID="{82255398-D9A9-4437-888E-43E22C33D507}" presName="aNode" presStyleLbl="bgShp" presStyleIdx="1" presStyleCnt="3"/>
      <dgm:spPr/>
      <dgm:t>
        <a:bodyPr/>
        <a:lstStyle/>
        <a:p>
          <a:endParaRPr lang="de-DE"/>
        </a:p>
      </dgm:t>
    </dgm:pt>
    <dgm:pt modelId="{9B432897-2B40-43A3-B209-A4A51681B437}" type="pres">
      <dgm:prSet presAssocID="{82255398-D9A9-4437-888E-43E22C33D507}" presName="textNode" presStyleLbl="bgShp" presStyleIdx="1" presStyleCnt="3"/>
      <dgm:spPr/>
      <dgm:t>
        <a:bodyPr/>
        <a:lstStyle/>
        <a:p>
          <a:endParaRPr lang="de-DE"/>
        </a:p>
      </dgm:t>
    </dgm:pt>
    <dgm:pt modelId="{FFF5F2CF-D20E-44A6-9430-790C6565B387}" type="pres">
      <dgm:prSet presAssocID="{82255398-D9A9-4437-888E-43E22C33D507}" presName="compChildNode" presStyleCnt="0"/>
      <dgm:spPr/>
    </dgm:pt>
    <dgm:pt modelId="{FE0710B2-D43E-481B-9F01-7AE4365BA954}" type="pres">
      <dgm:prSet presAssocID="{82255398-D9A9-4437-888E-43E22C33D507}" presName="theInnerList" presStyleCnt="0"/>
      <dgm:spPr/>
    </dgm:pt>
    <dgm:pt modelId="{F4359FB8-4B7D-4154-ACBD-C5F231C59C8D}" type="pres">
      <dgm:prSet presAssocID="{F0EA2AEE-EA92-4625-A8CC-48BF7B936235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77B800C-DC83-4F6C-951F-BD841D69A5CF}" type="pres">
      <dgm:prSet presAssocID="{F0EA2AEE-EA92-4625-A8CC-48BF7B936235}" presName="aSpace2" presStyleCnt="0"/>
      <dgm:spPr/>
    </dgm:pt>
    <dgm:pt modelId="{8B4B0448-0D89-436A-ACA6-6ADFED364008}" type="pres">
      <dgm:prSet presAssocID="{71E515D1-9FD2-4EE4-892B-40B67B75BEC4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1B730DC-C13D-4A56-806A-CB6052C1E20D}" type="pres">
      <dgm:prSet presAssocID="{82255398-D9A9-4437-888E-43E22C33D507}" presName="aSpace" presStyleCnt="0"/>
      <dgm:spPr/>
    </dgm:pt>
    <dgm:pt modelId="{F1B5A7B5-1790-48AE-8B35-ABB490CD5595}" type="pres">
      <dgm:prSet presAssocID="{0E2D8443-7E6B-4658-9488-4873C0FE1604}" presName="compNode" presStyleCnt="0"/>
      <dgm:spPr/>
    </dgm:pt>
    <dgm:pt modelId="{560328FC-EFBB-4731-BCB9-ECFA3F1595D2}" type="pres">
      <dgm:prSet presAssocID="{0E2D8443-7E6B-4658-9488-4873C0FE1604}" presName="aNode" presStyleLbl="bgShp" presStyleIdx="2" presStyleCnt="3"/>
      <dgm:spPr/>
      <dgm:t>
        <a:bodyPr/>
        <a:lstStyle/>
        <a:p>
          <a:endParaRPr lang="de-DE"/>
        </a:p>
      </dgm:t>
    </dgm:pt>
    <dgm:pt modelId="{644BDFD1-120E-4C19-B550-06715DEF6A0D}" type="pres">
      <dgm:prSet presAssocID="{0E2D8443-7E6B-4658-9488-4873C0FE1604}" presName="textNode" presStyleLbl="bgShp" presStyleIdx="2" presStyleCnt="3"/>
      <dgm:spPr/>
      <dgm:t>
        <a:bodyPr/>
        <a:lstStyle/>
        <a:p>
          <a:endParaRPr lang="de-DE"/>
        </a:p>
      </dgm:t>
    </dgm:pt>
    <dgm:pt modelId="{EE3D835C-AD11-4E90-8A36-865AAA00A5BF}" type="pres">
      <dgm:prSet presAssocID="{0E2D8443-7E6B-4658-9488-4873C0FE1604}" presName="compChildNode" presStyleCnt="0"/>
      <dgm:spPr/>
    </dgm:pt>
    <dgm:pt modelId="{192F5DC3-2070-468F-BFD1-0BB2DFE96B0F}" type="pres">
      <dgm:prSet presAssocID="{0E2D8443-7E6B-4658-9488-4873C0FE1604}" presName="theInnerList" presStyleCnt="0"/>
      <dgm:spPr/>
    </dgm:pt>
    <dgm:pt modelId="{52F15920-0D5F-4023-AA23-992BF3861556}" type="pres">
      <dgm:prSet presAssocID="{3AF72780-7387-4344-ADD3-B889A6999C75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56B15A3-5DC2-4115-A7C0-922F9847F92B}" type="pres">
      <dgm:prSet presAssocID="{3AF72780-7387-4344-ADD3-B889A6999C75}" presName="aSpace2" presStyleCnt="0"/>
      <dgm:spPr/>
    </dgm:pt>
    <dgm:pt modelId="{1026CD98-4BB5-4586-84F2-8E2495F23113}" type="pres">
      <dgm:prSet presAssocID="{018B0403-A431-4514-AAB7-30E916609D0C}" presName="childNode" presStyleLbl="node1" presStyleIdx="5" presStyleCnt="6" custScaleX="11363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B9BB1DD-C7D9-426F-AE16-E5996AD1E0A9}" type="presOf" srcId="{82255398-D9A9-4437-888E-43E22C33D507}" destId="{08134BF2-32E5-4EA6-A2C7-A5AAC9971494}" srcOrd="0" destOrd="0" presId="urn:microsoft.com/office/officeart/2005/8/layout/lProcess2"/>
    <dgm:cxn modelId="{0D270A3C-08F4-4FF9-8B7B-B5E48F08CB62}" type="presOf" srcId="{32F6477D-05AB-4874-91D8-92F9C9EDE110}" destId="{6AE8782C-0DDE-4914-B20A-6371C5D78182}" srcOrd="1" destOrd="0" presId="urn:microsoft.com/office/officeart/2005/8/layout/lProcess2"/>
    <dgm:cxn modelId="{D39647E9-55BD-4062-AC8E-22565BFB8F1A}" srcId="{0E2D8443-7E6B-4658-9488-4873C0FE1604}" destId="{018B0403-A431-4514-AAB7-30E916609D0C}" srcOrd="1" destOrd="0" parTransId="{F9377805-1E17-4C92-B88E-0D626D67443B}" sibTransId="{7943D67A-6F18-4F1D-A96B-CABB48FF7832}"/>
    <dgm:cxn modelId="{EFCB90FB-172F-4C32-B0D8-592ACE26250E}" type="presOf" srcId="{71E515D1-9FD2-4EE4-892B-40B67B75BEC4}" destId="{8B4B0448-0D89-436A-ACA6-6ADFED364008}" srcOrd="0" destOrd="0" presId="urn:microsoft.com/office/officeart/2005/8/layout/lProcess2"/>
    <dgm:cxn modelId="{56712A47-AB69-49F6-986F-A235F3BCE2FE}" srcId="{0E2D8443-7E6B-4658-9488-4873C0FE1604}" destId="{3AF72780-7387-4344-ADD3-B889A6999C75}" srcOrd="0" destOrd="0" parTransId="{D129B404-E6E1-46DE-A4C4-59794B4EC695}" sibTransId="{892C39E2-579E-481E-84D7-D2B6B9B9474F}"/>
    <dgm:cxn modelId="{449C1A06-6F1F-4BFC-8A58-ACD240C1285C}" srcId="{5D016543-6FC6-4F85-8158-E4E88344130D}" destId="{82255398-D9A9-4437-888E-43E22C33D507}" srcOrd="1" destOrd="0" parTransId="{152A9C79-D55D-4BD2-B22C-C8594207354E}" sibTransId="{B62E9A73-8CA4-4F69-AB68-0FD834C50686}"/>
    <dgm:cxn modelId="{D5701151-46D9-4FC8-8D68-DC7D105F0BDD}" type="presOf" srcId="{82255398-D9A9-4437-888E-43E22C33D507}" destId="{9B432897-2B40-43A3-B209-A4A51681B437}" srcOrd="1" destOrd="0" presId="urn:microsoft.com/office/officeart/2005/8/layout/lProcess2"/>
    <dgm:cxn modelId="{888204BA-E78B-4E47-8BE3-24049017BC05}" type="presOf" srcId="{0E2D8443-7E6B-4658-9488-4873C0FE1604}" destId="{560328FC-EFBB-4731-BCB9-ECFA3F1595D2}" srcOrd="0" destOrd="0" presId="urn:microsoft.com/office/officeart/2005/8/layout/lProcess2"/>
    <dgm:cxn modelId="{2A6A05AA-FA13-47F1-9B5C-967A782B09CD}" type="presOf" srcId="{5D016543-6FC6-4F85-8158-E4E88344130D}" destId="{9A912D03-1370-417A-BA93-716FCA7FD51B}" srcOrd="0" destOrd="0" presId="urn:microsoft.com/office/officeart/2005/8/layout/lProcess2"/>
    <dgm:cxn modelId="{2812D45C-E479-4251-A67A-1B2FE997841D}" srcId="{82255398-D9A9-4437-888E-43E22C33D507}" destId="{71E515D1-9FD2-4EE4-892B-40B67B75BEC4}" srcOrd="1" destOrd="0" parTransId="{92584DC9-4859-4DF5-8313-D96146E1BC65}" sibTransId="{94924BCF-39F6-4793-8DED-21776D038B53}"/>
    <dgm:cxn modelId="{6CAD19E7-89FB-4106-810B-280CE9D6D6B9}" type="presOf" srcId="{6D185CCB-523D-4955-B10F-4E5B44A807C3}" destId="{1F5ED4AB-43C9-4AA9-9A44-E60F15A1D1F6}" srcOrd="0" destOrd="0" presId="urn:microsoft.com/office/officeart/2005/8/layout/lProcess2"/>
    <dgm:cxn modelId="{B42BC11D-E9A4-4498-8BA7-F133DA707556}" type="presOf" srcId="{F0EA2AEE-EA92-4625-A8CC-48BF7B936235}" destId="{F4359FB8-4B7D-4154-ACBD-C5F231C59C8D}" srcOrd="0" destOrd="0" presId="urn:microsoft.com/office/officeart/2005/8/layout/lProcess2"/>
    <dgm:cxn modelId="{E0F4768A-683E-4215-81F6-802F5FBD1351}" type="presOf" srcId="{0E2D8443-7E6B-4658-9488-4873C0FE1604}" destId="{644BDFD1-120E-4C19-B550-06715DEF6A0D}" srcOrd="1" destOrd="0" presId="urn:microsoft.com/office/officeart/2005/8/layout/lProcess2"/>
    <dgm:cxn modelId="{986DB3B1-5DFC-46FC-B35D-BD8233B6CCAA}" srcId="{5D016543-6FC6-4F85-8158-E4E88344130D}" destId="{32F6477D-05AB-4874-91D8-92F9C9EDE110}" srcOrd="0" destOrd="0" parTransId="{9529E2AF-AF4A-46CB-8719-68EE428A1B0F}" sibTransId="{4EC69EA4-5895-4B73-91A8-C95C0C136A7D}"/>
    <dgm:cxn modelId="{4ECAE8CB-E4A9-47FB-8CE2-CAC48644A229}" type="presOf" srcId="{32F6477D-05AB-4874-91D8-92F9C9EDE110}" destId="{43060F8C-EC21-4270-8F32-CF294D9486F4}" srcOrd="0" destOrd="0" presId="urn:microsoft.com/office/officeart/2005/8/layout/lProcess2"/>
    <dgm:cxn modelId="{DF0915EA-5DE4-4496-972A-33569F6251B0}" srcId="{5D016543-6FC6-4F85-8158-E4E88344130D}" destId="{0E2D8443-7E6B-4658-9488-4873C0FE1604}" srcOrd="2" destOrd="0" parTransId="{333FD48F-846D-44C1-B146-2D678E1D4A4C}" sibTransId="{74DA4ED9-A824-4473-B739-F1333F96DEDC}"/>
    <dgm:cxn modelId="{01B5C921-7D50-4D10-9489-43E019C5BF3C}" type="presOf" srcId="{018B0403-A431-4514-AAB7-30E916609D0C}" destId="{1026CD98-4BB5-4586-84F2-8E2495F23113}" srcOrd="0" destOrd="0" presId="urn:microsoft.com/office/officeart/2005/8/layout/lProcess2"/>
    <dgm:cxn modelId="{E3F60BAF-6CE2-4CF5-8DF4-7ECFB86E6ACF}" type="presOf" srcId="{B28B0042-2053-4BAF-AA57-B5CEC5AA80AD}" destId="{2B319A6C-8DAC-4482-BDF8-EF4FF3344060}" srcOrd="0" destOrd="0" presId="urn:microsoft.com/office/officeart/2005/8/layout/lProcess2"/>
    <dgm:cxn modelId="{36614036-B244-4B7E-B0A8-524F0A3235C5}" type="presOf" srcId="{3AF72780-7387-4344-ADD3-B889A6999C75}" destId="{52F15920-0D5F-4023-AA23-992BF3861556}" srcOrd="0" destOrd="0" presId="urn:microsoft.com/office/officeart/2005/8/layout/lProcess2"/>
    <dgm:cxn modelId="{0A5C9608-8809-4CA0-836D-3633E1CF2AB3}" srcId="{32F6477D-05AB-4874-91D8-92F9C9EDE110}" destId="{B28B0042-2053-4BAF-AA57-B5CEC5AA80AD}" srcOrd="1" destOrd="0" parTransId="{ABBCB00C-02B2-4D69-BFC7-3E5789DFF4C5}" sibTransId="{05F17ED0-F55B-43DA-868A-1CCE960DE95E}"/>
    <dgm:cxn modelId="{2D00ECF2-85F9-4AB2-86AB-DB7674C30CFA}" srcId="{82255398-D9A9-4437-888E-43E22C33D507}" destId="{F0EA2AEE-EA92-4625-A8CC-48BF7B936235}" srcOrd="0" destOrd="0" parTransId="{28AEA344-6688-4417-B2CA-7EE92B6818A8}" sibTransId="{FBE54B98-FA0A-4870-A171-CA5A94831EDE}"/>
    <dgm:cxn modelId="{F28A7E44-E33C-4AF6-B49F-9C98E47A2344}" srcId="{32F6477D-05AB-4874-91D8-92F9C9EDE110}" destId="{6D185CCB-523D-4955-B10F-4E5B44A807C3}" srcOrd="0" destOrd="0" parTransId="{8CD6917E-7DF5-4C3E-9333-0CCAEB911212}" sibTransId="{49B2C578-BE9D-4E78-9EA6-3A3BE8CEF51E}"/>
    <dgm:cxn modelId="{CA170173-1ABA-4A75-A3A4-E9DA425DDC0E}" type="presParOf" srcId="{9A912D03-1370-417A-BA93-716FCA7FD51B}" destId="{C00A7922-7BAB-4926-82F0-510E381A9101}" srcOrd="0" destOrd="0" presId="urn:microsoft.com/office/officeart/2005/8/layout/lProcess2"/>
    <dgm:cxn modelId="{FA087A88-05FD-452B-8C02-6EDC35FD298E}" type="presParOf" srcId="{C00A7922-7BAB-4926-82F0-510E381A9101}" destId="{43060F8C-EC21-4270-8F32-CF294D9486F4}" srcOrd="0" destOrd="0" presId="urn:microsoft.com/office/officeart/2005/8/layout/lProcess2"/>
    <dgm:cxn modelId="{040D32E8-0AE0-4202-B1B2-66E4C8251B86}" type="presParOf" srcId="{C00A7922-7BAB-4926-82F0-510E381A9101}" destId="{6AE8782C-0DDE-4914-B20A-6371C5D78182}" srcOrd="1" destOrd="0" presId="urn:microsoft.com/office/officeart/2005/8/layout/lProcess2"/>
    <dgm:cxn modelId="{71657F83-630A-4002-BD25-9EAC9DF79899}" type="presParOf" srcId="{C00A7922-7BAB-4926-82F0-510E381A9101}" destId="{A7D86E31-25E0-42CA-8F5D-F3CFAF02C5FD}" srcOrd="2" destOrd="0" presId="urn:microsoft.com/office/officeart/2005/8/layout/lProcess2"/>
    <dgm:cxn modelId="{CDBFF86F-80D3-4BF0-A3BC-4B44AB49E974}" type="presParOf" srcId="{A7D86E31-25E0-42CA-8F5D-F3CFAF02C5FD}" destId="{0408EB4A-024F-4B4D-96AB-72EA52703E42}" srcOrd="0" destOrd="0" presId="urn:microsoft.com/office/officeart/2005/8/layout/lProcess2"/>
    <dgm:cxn modelId="{0C40A595-B6E1-4FA7-B8D5-EE3FEB31A341}" type="presParOf" srcId="{0408EB4A-024F-4B4D-96AB-72EA52703E42}" destId="{1F5ED4AB-43C9-4AA9-9A44-E60F15A1D1F6}" srcOrd="0" destOrd="0" presId="urn:microsoft.com/office/officeart/2005/8/layout/lProcess2"/>
    <dgm:cxn modelId="{D06B1638-F76E-4F66-B1AB-F6B52E231291}" type="presParOf" srcId="{0408EB4A-024F-4B4D-96AB-72EA52703E42}" destId="{DD990485-FE70-4C95-AEE4-40538D1BA7CF}" srcOrd="1" destOrd="0" presId="urn:microsoft.com/office/officeart/2005/8/layout/lProcess2"/>
    <dgm:cxn modelId="{BE356A9C-254E-4623-94F0-A8512AEEB156}" type="presParOf" srcId="{0408EB4A-024F-4B4D-96AB-72EA52703E42}" destId="{2B319A6C-8DAC-4482-BDF8-EF4FF3344060}" srcOrd="2" destOrd="0" presId="urn:microsoft.com/office/officeart/2005/8/layout/lProcess2"/>
    <dgm:cxn modelId="{400F1074-63F0-42E9-B8A9-B2219EF7E7DD}" type="presParOf" srcId="{9A912D03-1370-417A-BA93-716FCA7FD51B}" destId="{CD5BA477-B513-44CE-812E-367341E13714}" srcOrd="1" destOrd="0" presId="urn:microsoft.com/office/officeart/2005/8/layout/lProcess2"/>
    <dgm:cxn modelId="{D07A884E-741A-41C5-9A79-64CE4A369AA9}" type="presParOf" srcId="{9A912D03-1370-417A-BA93-716FCA7FD51B}" destId="{8CAB4611-1F70-4B3A-A5C7-81DA1D2912F4}" srcOrd="2" destOrd="0" presId="urn:microsoft.com/office/officeart/2005/8/layout/lProcess2"/>
    <dgm:cxn modelId="{56280C26-7283-40D5-959C-7529B729C26F}" type="presParOf" srcId="{8CAB4611-1F70-4B3A-A5C7-81DA1D2912F4}" destId="{08134BF2-32E5-4EA6-A2C7-A5AAC9971494}" srcOrd="0" destOrd="0" presId="urn:microsoft.com/office/officeart/2005/8/layout/lProcess2"/>
    <dgm:cxn modelId="{011139F8-E33F-43B2-ACA2-348C83E350FE}" type="presParOf" srcId="{8CAB4611-1F70-4B3A-A5C7-81DA1D2912F4}" destId="{9B432897-2B40-43A3-B209-A4A51681B437}" srcOrd="1" destOrd="0" presId="urn:microsoft.com/office/officeart/2005/8/layout/lProcess2"/>
    <dgm:cxn modelId="{7EB79B04-35F8-46A7-8C6A-890B752AF12E}" type="presParOf" srcId="{8CAB4611-1F70-4B3A-A5C7-81DA1D2912F4}" destId="{FFF5F2CF-D20E-44A6-9430-790C6565B387}" srcOrd="2" destOrd="0" presId="urn:microsoft.com/office/officeart/2005/8/layout/lProcess2"/>
    <dgm:cxn modelId="{D6082AEA-9027-4FB6-BACA-5F2984C80CE9}" type="presParOf" srcId="{FFF5F2CF-D20E-44A6-9430-790C6565B387}" destId="{FE0710B2-D43E-481B-9F01-7AE4365BA954}" srcOrd="0" destOrd="0" presId="urn:microsoft.com/office/officeart/2005/8/layout/lProcess2"/>
    <dgm:cxn modelId="{6842EC70-C8F2-4004-800E-598F00445187}" type="presParOf" srcId="{FE0710B2-D43E-481B-9F01-7AE4365BA954}" destId="{F4359FB8-4B7D-4154-ACBD-C5F231C59C8D}" srcOrd="0" destOrd="0" presId="urn:microsoft.com/office/officeart/2005/8/layout/lProcess2"/>
    <dgm:cxn modelId="{3289DBEE-7C26-46C3-851A-CDD26978A634}" type="presParOf" srcId="{FE0710B2-D43E-481B-9F01-7AE4365BA954}" destId="{977B800C-DC83-4F6C-951F-BD841D69A5CF}" srcOrd="1" destOrd="0" presId="urn:microsoft.com/office/officeart/2005/8/layout/lProcess2"/>
    <dgm:cxn modelId="{83F57B77-556C-4CD7-BED3-0A09557D499D}" type="presParOf" srcId="{FE0710B2-D43E-481B-9F01-7AE4365BA954}" destId="{8B4B0448-0D89-436A-ACA6-6ADFED364008}" srcOrd="2" destOrd="0" presId="urn:microsoft.com/office/officeart/2005/8/layout/lProcess2"/>
    <dgm:cxn modelId="{C624E6E5-15D5-45E9-AB73-3B6DC1326074}" type="presParOf" srcId="{9A912D03-1370-417A-BA93-716FCA7FD51B}" destId="{11B730DC-C13D-4A56-806A-CB6052C1E20D}" srcOrd="3" destOrd="0" presId="urn:microsoft.com/office/officeart/2005/8/layout/lProcess2"/>
    <dgm:cxn modelId="{C8856853-A372-4881-87AF-A0E16599223F}" type="presParOf" srcId="{9A912D03-1370-417A-BA93-716FCA7FD51B}" destId="{F1B5A7B5-1790-48AE-8B35-ABB490CD5595}" srcOrd="4" destOrd="0" presId="urn:microsoft.com/office/officeart/2005/8/layout/lProcess2"/>
    <dgm:cxn modelId="{31354830-4AE1-47C8-B6BF-2FB1AFE9806D}" type="presParOf" srcId="{F1B5A7B5-1790-48AE-8B35-ABB490CD5595}" destId="{560328FC-EFBB-4731-BCB9-ECFA3F1595D2}" srcOrd="0" destOrd="0" presId="urn:microsoft.com/office/officeart/2005/8/layout/lProcess2"/>
    <dgm:cxn modelId="{76EAD3C1-0240-471F-8AFF-5875D0A62A5C}" type="presParOf" srcId="{F1B5A7B5-1790-48AE-8B35-ABB490CD5595}" destId="{644BDFD1-120E-4C19-B550-06715DEF6A0D}" srcOrd="1" destOrd="0" presId="urn:microsoft.com/office/officeart/2005/8/layout/lProcess2"/>
    <dgm:cxn modelId="{CD5D61CB-1434-4090-B6A2-1906566C417E}" type="presParOf" srcId="{F1B5A7B5-1790-48AE-8B35-ABB490CD5595}" destId="{EE3D835C-AD11-4E90-8A36-865AAA00A5BF}" srcOrd="2" destOrd="0" presId="urn:microsoft.com/office/officeart/2005/8/layout/lProcess2"/>
    <dgm:cxn modelId="{85CC2061-56B3-4734-B03B-FD3963F551FA}" type="presParOf" srcId="{EE3D835C-AD11-4E90-8A36-865AAA00A5BF}" destId="{192F5DC3-2070-468F-BFD1-0BB2DFE96B0F}" srcOrd="0" destOrd="0" presId="urn:microsoft.com/office/officeart/2005/8/layout/lProcess2"/>
    <dgm:cxn modelId="{C926098F-3FD7-47CE-B4C5-F1E94D9DCD2F}" type="presParOf" srcId="{192F5DC3-2070-468F-BFD1-0BB2DFE96B0F}" destId="{52F15920-0D5F-4023-AA23-992BF3861556}" srcOrd="0" destOrd="0" presId="urn:microsoft.com/office/officeart/2005/8/layout/lProcess2"/>
    <dgm:cxn modelId="{EB223B73-6815-4450-93C8-38C4878871C4}" type="presParOf" srcId="{192F5DC3-2070-468F-BFD1-0BB2DFE96B0F}" destId="{756B15A3-5DC2-4115-A7C0-922F9847F92B}" srcOrd="1" destOrd="0" presId="urn:microsoft.com/office/officeart/2005/8/layout/lProcess2"/>
    <dgm:cxn modelId="{CEF99DAF-3B20-4E40-ABAB-75FDBA15EFFE}" type="presParOf" srcId="{192F5DC3-2070-468F-BFD1-0BB2DFE96B0F}" destId="{1026CD98-4BB5-4586-84F2-8E2495F23113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60F8C-EC21-4270-8F32-CF294D9486F4}">
      <dsp:nvSpPr>
        <dsp:cNvPr id="0" name=""/>
        <dsp:cNvSpPr/>
      </dsp:nvSpPr>
      <dsp:spPr>
        <a:xfrm>
          <a:off x="0" y="0"/>
          <a:ext cx="1934765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BBG</a:t>
          </a:r>
          <a:endParaRPr lang="de-DE" sz="1800" kern="12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1934765" cy="1219200"/>
      </dsp:txXfrm>
    </dsp:sp>
    <dsp:sp modelId="{1F5ED4AB-43C9-4AA9-9A44-E60F15A1D1F6}">
      <dsp:nvSpPr>
        <dsp:cNvPr id="0" name=""/>
        <dsp:cNvSpPr/>
      </dsp:nvSpPr>
      <dsp:spPr>
        <a:xfrm>
          <a:off x="194220" y="1220390"/>
          <a:ext cx="1547812" cy="1225351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 Ärztin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Vollzei</a:t>
          </a:r>
          <a:r>
            <a:rPr lang="de-DE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</a:t>
          </a:r>
          <a:endParaRPr lang="de-DE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0109" y="1256279"/>
        <a:ext cx="1476034" cy="1153573"/>
      </dsp:txXfrm>
    </dsp:sp>
    <dsp:sp modelId="{2B319A6C-8DAC-4482-BDF8-EF4FF3344060}">
      <dsp:nvSpPr>
        <dsp:cNvPr id="0" name=""/>
        <dsp:cNvSpPr/>
      </dsp:nvSpPr>
      <dsp:spPr>
        <a:xfrm>
          <a:off x="194220" y="2634257"/>
          <a:ext cx="1547812" cy="1225351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 Mitarbeiterin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Vollzeit</a:t>
          </a:r>
          <a:endParaRPr lang="de-DE" sz="1600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 </a:t>
          </a:r>
          <a:r>
            <a:rPr lang="de-DE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Mitarbeiterin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Teilzeit</a:t>
          </a:r>
          <a:endParaRPr lang="de-DE" sz="1600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0109" y="2670146"/>
        <a:ext cx="1476034" cy="1153573"/>
      </dsp:txXfrm>
    </dsp:sp>
    <dsp:sp modelId="{08134BF2-32E5-4EA6-A2C7-A5AAC9971494}">
      <dsp:nvSpPr>
        <dsp:cNvPr id="0" name=""/>
        <dsp:cNvSpPr/>
      </dsp:nvSpPr>
      <dsp:spPr>
        <a:xfrm>
          <a:off x="2080617" y="0"/>
          <a:ext cx="1934765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SBK</a:t>
          </a:r>
          <a:endParaRPr lang="de-DE" sz="1800" kern="12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80617" y="0"/>
        <a:ext cx="1934765" cy="1219200"/>
      </dsp:txXfrm>
    </dsp:sp>
    <dsp:sp modelId="{F4359FB8-4B7D-4154-ACBD-C5F231C59C8D}">
      <dsp:nvSpPr>
        <dsp:cNvPr id="0" name=""/>
        <dsp:cNvSpPr/>
      </dsp:nvSpPr>
      <dsp:spPr>
        <a:xfrm>
          <a:off x="2274093" y="1220390"/>
          <a:ext cx="1547812" cy="1225351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 Ärztin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Vollzeit</a:t>
          </a:r>
          <a:endParaRPr lang="de-DE" sz="16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09982" y="1256279"/>
        <a:ext cx="1476034" cy="1153573"/>
      </dsp:txXfrm>
    </dsp:sp>
    <dsp:sp modelId="{8B4B0448-0D89-436A-ACA6-6ADFED364008}">
      <dsp:nvSpPr>
        <dsp:cNvPr id="0" name=""/>
        <dsp:cNvSpPr/>
      </dsp:nvSpPr>
      <dsp:spPr>
        <a:xfrm>
          <a:off x="2274093" y="2634257"/>
          <a:ext cx="1547812" cy="1225351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 </a:t>
          </a:r>
          <a:r>
            <a:rPr lang="de-DE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Mitarbeiterin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Vollzeit</a:t>
          </a:r>
          <a:endParaRPr lang="de-DE" sz="16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09982" y="2670146"/>
        <a:ext cx="1476034" cy="1153573"/>
      </dsp:txXfrm>
    </dsp:sp>
    <dsp:sp modelId="{560328FC-EFBB-4731-BCB9-ECFA3F1595D2}">
      <dsp:nvSpPr>
        <dsp:cNvPr id="0" name=""/>
        <dsp:cNvSpPr/>
      </dsp:nvSpPr>
      <dsp:spPr>
        <a:xfrm>
          <a:off x="4160490" y="0"/>
          <a:ext cx="1934765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ASL</a:t>
          </a:r>
          <a:endParaRPr lang="de-DE" sz="1800" kern="12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60490" y="0"/>
        <a:ext cx="1934765" cy="1219200"/>
      </dsp:txXfrm>
    </dsp:sp>
    <dsp:sp modelId="{52F15920-0D5F-4023-AA23-992BF3861556}">
      <dsp:nvSpPr>
        <dsp:cNvPr id="0" name=""/>
        <dsp:cNvSpPr/>
      </dsp:nvSpPr>
      <dsp:spPr>
        <a:xfrm>
          <a:off x="4353966" y="1220390"/>
          <a:ext cx="1547812" cy="1225351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 Ärztin/Teilzeit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 Ärztin als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Honorarkraft/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Teilzeit</a:t>
          </a:r>
          <a:endParaRPr lang="de-DE" sz="16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89855" y="1256279"/>
        <a:ext cx="1476034" cy="1153573"/>
      </dsp:txXfrm>
    </dsp:sp>
    <dsp:sp modelId="{1026CD98-4BB5-4586-84F2-8E2495F23113}">
      <dsp:nvSpPr>
        <dsp:cNvPr id="0" name=""/>
        <dsp:cNvSpPr/>
      </dsp:nvSpPr>
      <dsp:spPr>
        <a:xfrm>
          <a:off x="4248475" y="2634257"/>
          <a:ext cx="1758794" cy="1225351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 </a:t>
          </a:r>
          <a:r>
            <a:rPr lang="de-DE" sz="15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Mitarbeiterinnen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Vollzeit</a:t>
          </a:r>
          <a:endParaRPr lang="de-DE" sz="15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84364" y="2670146"/>
        <a:ext cx="1687016" cy="1153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A1AA6-9192-4385-A6C2-CB81FB4F78FF}" type="datetimeFigureOut">
              <a:rPr lang="de-DE" smtClean="0"/>
              <a:t>17.11.2014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53C69-CD22-4E2F-97A0-B95D4592A0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2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53C69-CD22-4E2F-97A0-B95D4592A03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7909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53C69-CD22-4E2F-97A0-B95D4592A03C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3242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8704-BCA9-46C8-BF7F-A931BFE6CCC8}" type="datetime1">
              <a:rPr lang="de-DE" smtClean="0"/>
              <a:t>17.11.2014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Frau Dr. Groffik-Hain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B5D3-EA99-4371-9787-58A7D48A90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4117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17E6-FC00-4CA1-BD1F-4EC3111F27B6}" type="datetime1">
              <a:rPr lang="de-DE" smtClean="0"/>
              <a:t>17.11.2014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Frau Dr. Groffik-Hain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B5D3-EA99-4371-9787-58A7D48A90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746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FC7BA-FA00-4A1B-9B1F-5A14EA021C60}" type="datetime1">
              <a:rPr lang="de-DE" smtClean="0"/>
              <a:t>17.11.2014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Frau Dr. Groffik-Hain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B5D3-EA99-4371-9787-58A7D48A90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4068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A8E7-A7E3-4E21-BF77-1CD6CB971837}" type="datetime1">
              <a:rPr lang="de-DE" smtClean="0"/>
              <a:t>17.11.2014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Frau Dr. Groffik-Hain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B5D3-EA99-4371-9787-58A7D48A90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5069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8312D-4866-40B9-9B52-034F275DD353}" type="datetime1">
              <a:rPr lang="de-DE" smtClean="0"/>
              <a:t>17.11.2014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Frau Dr. Groffik-Hain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B5D3-EA99-4371-9787-58A7D48A90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0962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EC2E3-8850-425B-838D-A7722280791D}" type="datetime1">
              <a:rPr lang="de-DE" smtClean="0"/>
              <a:t>17.11.2014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Frau Dr. Groffik-Hain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B5D3-EA99-4371-9787-58A7D48A90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481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1763-76BB-4E02-B3E1-E999C2917BC4}" type="datetime1">
              <a:rPr lang="de-DE" smtClean="0"/>
              <a:t>17.11.2014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Frau Dr. Groffik-Hain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B5D3-EA99-4371-9787-58A7D48A90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0145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F8F5E-704C-48D0-95CF-10FD0FBAF866}" type="datetime1">
              <a:rPr lang="de-DE" smtClean="0"/>
              <a:t>17.11.2014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Frau Dr. Groffik-Hain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B5D3-EA99-4371-9787-58A7D48A90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485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6A164-CAA7-4B42-BB85-D67D5C60F1C5}" type="datetime1">
              <a:rPr lang="de-DE" smtClean="0"/>
              <a:t>17.11.2014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Frau Dr. Groffik-Hain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B5D3-EA99-4371-9787-58A7D48A90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1913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D1ED-0261-4433-9879-DD5108221C80}" type="datetime1">
              <a:rPr lang="de-DE" smtClean="0"/>
              <a:t>17.11.2014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Frau Dr. Groffik-Hain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B5D3-EA99-4371-9787-58A7D48A90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056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5B42E-DA55-4274-B143-01A0F156A8D4}" type="datetime1">
              <a:rPr lang="de-DE" smtClean="0"/>
              <a:t>17.11.2014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Frau Dr. Groffik-Hain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9B5D3-EA99-4371-9787-58A7D48A90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8896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A4721-A9FB-42E1-8184-1743086993A8}" type="datetime1">
              <a:rPr lang="de-DE" smtClean="0"/>
              <a:t>17.11.2014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Frau Dr. Groffik-Hain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9B5D3-EA99-4371-9787-58A7D48A90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406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1520" y="1844824"/>
            <a:ext cx="8276456" cy="1872208"/>
          </a:xfrm>
        </p:spPr>
        <p:txBody>
          <a:bodyPr>
            <a:normAutofit/>
          </a:bodyPr>
          <a:lstStyle/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Möglichkeiten des öffentlichen Gesundheitsdienstes zur Unterstützung von Kindern psychisch kranker Eltern und von psychisch kranken Kindern</a:t>
            </a:r>
            <a:b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644008" y="4149080"/>
            <a:ext cx="4320480" cy="2376264"/>
          </a:xfrm>
        </p:spPr>
        <p:txBody>
          <a:bodyPr>
            <a:normAutofit/>
          </a:bodyPr>
          <a:lstStyle/>
          <a:p>
            <a:endParaRPr lang="de-DE" sz="1600" b="1" dirty="0" smtClean="0"/>
          </a:p>
          <a:p>
            <a:r>
              <a:rPr lang="de-DE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Dr.med.I.Groffik</a:t>
            </a: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-Hain</a:t>
            </a:r>
          </a:p>
          <a:p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Salzlandkreis</a:t>
            </a:r>
          </a:p>
          <a:p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FD Gesundheit</a:t>
            </a:r>
          </a:p>
          <a:p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Kinder- und Jugendärztlicher Dienst</a:t>
            </a:r>
          </a:p>
          <a:p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26. November 2014</a:t>
            </a:r>
            <a:endParaRPr lang="de-DE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582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894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253168"/>
            <a:ext cx="7632848" cy="1210146"/>
          </a:xfrm>
        </p:spPr>
        <p:txBody>
          <a:bodyPr>
            <a:normAutofit fontScale="90000"/>
          </a:bodyPr>
          <a:lstStyle/>
          <a:p>
            <a:r>
              <a:rPr lang="de-DE" sz="2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3.1. Einschulungsuntersuchung</a:t>
            </a:r>
            <a:br>
              <a:rPr lang="de-DE" sz="27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800" dirty="0" smtClean="0"/>
              <a:t> </a:t>
            </a:r>
            <a:br>
              <a:rPr lang="de-DE" sz="2800" dirty="0" smtClean="0"/>
            </a:br>
            <a:r>
              <a:rPr lang="de-DE" sz="2800" dirty="0"/>
              <a:t/>
            </a:r>
            <a:br>
              <a:rPr lang="de-DE" sz="2800" dirty="0"/>
            </a:br>
            <a:r>
              <a:rPr lang="de-DE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Ärztliche Untersuchung</a:t>
            </a:r>
            <a:endParaRPr lang="de-DE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345638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sz="2400" dirty="0" smtClean="0"/>
              <a:t> </a:t>
            </a:r>
          </a:p>
          <a:p>
            <a:pPr marL="0" indent="0">
              <a:buNone/>
            </a:pPr>
            <a:r>
              <a:rPr lang="de-DE" sz="2400" dirty="0"/>
              <a:t>	</a:t>
            </a:r>
            <a:r>
              <a:rPr lang="de-DE" sz="2400" dirty="0" smtClean="0"/>
              <a:t>	       </a:t>
            </a:r>
            <a:r>
              <a:rPr lang="de-DE" sz="3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Entwicklungsstandbestimmung</a:t>
            </a:r>
          </a:p>
          <a:p>
            <a:pPr marL="0" indent="0">
              <a:buNone/>
            </a:pPr>
            <a:endParaRPr lang="de-DE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lang="de-DE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  <a:p>
            <a:pPr marL="0" indent="0">
              <a:buNone/>
            </a:pPr>
            <a:endParaRPr lang="de-DE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- kognitiv </a:t>
            </a:r>
            <a:r>
              <a:rPr lang="de-DE" sz="38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de-DE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Sprache</a:t>
            </a:r>
          </a:p>
          <a:p>
            <a:pPr marL="0" indent="0">
              <a:buNone/>
            </a:pPr>
            <a:endParaRPr lang="de-DE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- feinmotorisch</a:t>
            </a:r>
          </a:p>
          <a:p>
            <a:pPr marL="0" indent="0">
              <a:buNone/>
            </a:pPr>
            <a:endParaRPr lang="de-DE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- grobmotorisch</a:t>
            </a:r>
            <a:endParaRPr lang="de-DE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 </a:t>
            </a:r>
            <a:endParaRPr lang="de-DE" sz="2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637910" y="6237312"/>
            <a:ext cx="2895600" cy="365125"/>
          </a:xfrm>
        </p:spPr>
        <p:txBody>
          <a:bodyPr/>
          <a:lstStyle/>
          <a:p>
            <a:pPr algn="r"/>
            <a:r>
              <a:rPr lang="de-DE" dirty="0" smtClean="0"/>
              <a:t>Frau Dr. Groffik-Hain</a:t>
            </a:r>
            <a:endParaRPr lang="de-D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582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29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742862"/>
            <a:ext cx="8229600" cy="1143000"/>
          </a:xfrm>
        </p:spPr>
        <p:txBody>
          <a:bodyPr>
            <a:normAutofit/>
          </a:bodyPr>
          <a:lstStyle/>
          <a:p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3.1. Einschulungsuntersuchung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2060848"/>
            <a:ext cx="8229600" cy="38884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  <a:r>
              <a:rPr lang="de-DE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Ärztliche Unt</a:t>
            </a:r>
            <a:r>
              <a:rPr lang="de-DE" sz="2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ersuchung</a:t>
            </a:r>
          </a:p>
          <a:p>
            <a:pPr marL="0" indent="0">
              <a:buNone/>
            </a:pPr>
            <a:endParaRPr lang="de-DE" sz="23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1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1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de-DE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BUEVA – Basisdiagnostik für umschriebene Entwicklungsstörungen im Vorschulalter</a:t>
            </a:r>
          </a:p>
          <a:p>
            <a:pPr marL="0" indent="0">
              <a:buNone/>
            </a:pPr>
            <a:endParaRPr lang="de-D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Artikulation – </a:t>
            </a: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Möhring – Test</a:t>
            </a:r>
          </a:p>
          <a:p>
            <a:pPr marL="0" indent="0">
              <a:buNone/>
            </a:pPr>
            <a:endParaRPr lang="de-DE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- expressive Sprache – Grammatiktest</a:t>
            </a:r>
          </a:p>
          <a:p>
            <a:pPr marL="0" indent="0">
              <a:buNone/>
            </a:pPr>
            <a:endParaRPr lang="de-DE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- </a:t>
            </a: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nonverbale </a:t>
            </a: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Intelligenz – CMM (Columbia Mental </a:t>
            </a:r>
            <a:r>
              <a:rPr lang="de-DE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Maturity</a:t>
            </a: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Scale</a:t>
            </a: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de-DE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- fakultativ: rezeptive Sprache – Wortergänzungstest</a:t>
            </a:r>
          </a:p>
          <a:p>
            <a:endParaRPr lang="de-DE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565902" y="6309320"/>
            <a:ext cx="2895600" cy="365125"/>
          </a:xfrm>
        </p:spPr>
        <p:txBody>
          <a:bodyPr/>
          <a:lstStyle/>
          <a:p>
            <a:pPr algn="r"/>
            <a:r>
              <a:rPr lang="de-DE" dirty="0" smtClean="0"/>
              <a:t>Frau Dr. Groffik-Hain</a:t>
            </a:r>
            <a:endParaRPr lang="de-D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582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768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6995120" cy="648072"/>
          </a:xfrm>
        </p:spPr>
        <p:txBody>
          <a:bodyPr>
            <a:normAutofit fontScale="90000"/>
          </a:bodyPr>
          <a:lstStyle/>
          <a:p>
            <a:r>
              <a:rPr lang="de-DE" sz="2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3.1. Einschulungsuntersuchung </a:t>
            </a:r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4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Ärztliche Untersuchung</a:t>
            </a:r>
            <a:endParaRPr lang="de-DE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47664" y="2780928"/>
            <a:ext cx="5760640" cy="30963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 smtClean="0"/>
              <a:t>               </a:t>
            </a:r>
          </a:p>
          <a:p>
            <a:pPr marL="0" indent="0">
              <a:buNone/>
            </a:pPr>
            <a:r>
              <a:rPr lang="de-DE" sz="2000" dirty="0"/>
              <a:t> </a:t>
            </a:r>
            <a:r>
              <a:rPr lang="de-DE" sz="2000" dirty="0" smtClean="0"/>
              <a:t>                  </a:t>
            </a:r>
            <a: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Pränumerisches Vorwissen</a:t>
            </a:r>
          </a:p>
          <a:p>
            <a:pPr marL="0" indent="0">
              <a:buNone/>
            </a:pPr>
            <a:endParaRPr lang="de-DE" sz="2000" u="sng" dirty="0" smtClean="0"/>
          </a:p>
          <a:p>
            <a:pPr marL="0" indent="0">
              <a:buNone/>
            </a:pPr>
            <a:r>
              <a:rPr lang="de-DE" sz="2000" dirty="0" smtClean="0"/>
              <a:t>                  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Größenvergleich</a:t>
            </a: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- Mengenvergleich</a:t>
            </a: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- Mengenerfassen</a:t>
            </a: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- Eins – zu – Eins – Zuordnung</a:t>
            </a: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- Farben erkennen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508884" y="6309320"/>
            <a:ext cx="2895600" cy="365125"/>
          </a:xfrm>
        </p:spPr>
        <p:txBody>
          <a:bodyPr/>
          <a:lstStyle/>
          <a:p>
            <a:pPr algn="r"/>
            <a:r>
              <a:rPr lang="de-DE" dirty="0" smtClean="0"/>
              <a:t>Frau Dr. Groffik-Hain</a:t>
            </a:r>
            <a:endParaRPr lang="de-D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582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458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755948"/>
            <a:ext cx="6624736" cy="1143000"/>
          </a:xfrm>
        </p:spPr>
        <p:txBody>
          <a:bodyPr>
            <a:noAutofit/>
          </a:bodyPr>
          <a:lstStyle/>
          <a:p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3.2. Schulreihenuntersuchung</a:t>
            </a:r>
            <a:b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Fragebogen zur Schulreihenuntersuchung 3. / 6. Klasse</a:t>
            </a:r>
            <a:endParaRPr lang="de-DE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576" y="2492896"/>
            <a:ext cx="7344816" cy="4032448"/>
          </a:xfrm>
        </p:spPr>
        <p:txBody>
          <a:bodyPr>
            <a:normAutofit lnSpcReduction="10000"/>
          </a:bodyPr>
          <a:lstStyle/>
          <a:p>
            <a:pPr>
              <a:buAutoNum type="arabicPeriod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schätzen Sie den </a:t>
            </a:r>
            <a: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Gesundheitszustand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Ihres Kindes ein?</a:t>
            </a:r>
          </a:p>
          <a:p>
            <a:pPr>
              <a:buAutoNum type="arabicPeriod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Nimmt Ihr Kind am </a:t>
            </a:r>
            <a: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Sportunterricht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teil?</a:t>
            </a:r>
          </a:p>
          <a:p>
            <a:pPr>
              <a:buAutoNum type="arabicPeriod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Nimmt Ihr Kind an einer organisierten </a:t>
            </a:r>
            <a: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Freizeitgestaltung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teil?</a:t>
            </a:r>
          </a:p>
          <a:p>
            <a:pPr>
              <a:buAutoNum type="arabicPeriod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Ist Ihr Kind zurzeit in </a:t>
            </a:r>
            <a: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ärztlicher Behandlung?</a:t>
            </a:r>
          </a:p>
          <a:p>
            <a:pPr>
              <a:buAutoNum type="arabicPeriod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Nimmt Ihr Kind regelmäßig </a:t>
            </a:r>
            <a: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Medikamente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ein?</a:t>
            </a:r>
          </a:p>
          <a:p>
            <a:pPr>
              <a:buAutoNum type="arabicPeriod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Sind bei Ihrem Kind </a:t>
            </a:r>
            <a: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Allergien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bekannt?</a:t>
            </a:r>
          </a:p>
          <a:p>
            <a:pPr>
              <a:buAutoNum type="arabicPeriod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Hatte Ihr Kind in den letzten Wochen gehäufte	       </a:t>
            </a:r>
            <a: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Befindlichkeitsstörungen?</a:t>
            </a:r>
          </a:p>
          <a:p>
            <a:pPr>
              <a:buAutoNum type="arabicPeriod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Haben Sie noch </a:t>
            </a:r>
            <a: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Fragen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an die Schulärztin? </a:t>
            </a:r>
          </a:p>
          <a:p>
            <a:pPr>
              <a:buAutoNum type="arabicPeriod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Krankenhausaufenthalte</a:t>
            </a:r>
          </a:p>
          <a:p>
            <a:pPr>
              <a:buFontTx/>
              <a:buChar char="-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Operationen</a:t>
            </a:r>
          </a:p>
          <a:p>
            <a:pPr>
              <a:buFontTx/>
              <a:buChar char="-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Unfälle</a:t>
            </a:r>
          </a:p>
          <a:p>
            <a:pPr>
              <a:buFontTx/>
              <a:buChar char="-"/>
            </a:pPr>
            <a:endParaRPr lang="de-DE" sz="16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364088" y="6237312"/>
            <a:ext cx="2895600" cy="365125"/>
          </a:xfrm>
        </p:spPr>
        <p:txBody>
          <a:bodyPr/>
          <a:lstStyle/>
          <a:p>
            <a:pPr algn="r"/>
            <a:r>
              <a:rPr lang="de-DE" dirty="0" smtClean="0"/>
              <a:t>Frau Dr. Groffik-Hain</a:t>
            </a:r>
            <a:endParaRPr lang="de-D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582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076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1052736"/>
            <a:ext cx="6480720" cy="936104"/>
          </a:xfrm>
        </p:spPr>
        <p:txBody>
          <a:bodyPr>
            <a:normAutofit fontScale="90000"/>
          </a:bodyPr>
          <a:lstStyle/>
          <a:p>
            <a:r>
              <a:rPr lang="de-DE" sz="2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3.2. Schulreihenuntersuchung</a:t>
            </a:r>
            <a:br>
              <a:rPr lang="de-DE" sz="27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700" b="1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7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7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7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7444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</a:t>
            </a:r>
            <a: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Voruntersuchung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- Alter, Blutdruck,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Puls, Größe, Gewicht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- Hör- und Sehtest</a:t>
            </a: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- Impfstatus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0" lvl="4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Ärztliche Untersuchung</a:t>
            </a:r>
          </a:p>
          <a:p>
            <a:pPr marL="1828800" lvl="4" indent="0">
              <a:buNone/>
            </a:pPr>
            <a:endParaRPr lang="de-DE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0" lvl="4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allgemein – klinischer Status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652120" y="6309320"/>
            <a:ext cx="2895600" cy="365125"/>
          </a:xfrm>
        </p:spPr>
        <p:txBody>
          <a:bodyPr/>
          <a:lstStyle/>
          <a:p>
            <a:pPr algn="r"/>
            <a:r>
              <a:rPr lang="de-DE" dirty="0" smtClean="0"/>
              <a:t>Frau Dr. Groffik-Hain</a:t>
            </a:r>
            <a:endParaRPr lang="de-D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582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53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Untersuchte Kinder</a:t>
            </a:r>
            <a:endParaRPr lang="de-DE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38600" cy="4209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Einschulungsuntersuchungen </a:t>
            </a:r>
          </a:p>
          <a:p>
            <a:pPr marL="0" indent="0" algn="ctr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9263" indent="-449263" algn="ctr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9263" indent="-449263" algn="ctr">
              <a:buNone/>
            </a:pPr>
            <a:r>
              <a:rPr lang="de-DE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2013</a:t>
            </a:r>
          </a:p>
          <a:p>
            <a:pPr marL="449263" indent="-449263" algn="ctr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449263" indent="-449263" algn="ctr">
              <a:buNone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1479 Kinder      </a:t>
            </a:r>
          </a:p>
          <a:p>
            <a:pPr marL="449263" indent="-449263" algn="ctr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038600" cy="4209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Schulreihenuntersuchungen</a:t>
            </a:r>
          </a:p>
          <a:p>
            <a:pPr marL="0" indent="0" algn="ctr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DE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 / 2013</a:t>
            </a:r>
          </a:p>
          <a:p>
            <a:pPr marL="0" indent="0" algn="ctr">
              <a:buNone/>
            </a:pPr>
            <a:endParaRPr lang="de-DE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3079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Kinder</a:t>
            </a:r>
          </a:p>
          <a:p>
            <a:pPr marL="0" indent="0" algn="ctr">
              <a:buNone/>
            </a:pPr>
            <a:endParaRPr lang="de-DE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DE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2013 / 2014</a:t>
            </a:r>
          </a:p>
          <a:p>
            <a:pPr marL="0" indent="0" algn="ctr">
              <a:buNone/>
            </a:pPr>
            <a:endParaRPr lang="de-DE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2939 Kinder</a:t>
            </a:r>
          </a:p>
          <a:p>
            <a:pPr marL="0" indent="0" algn="ctr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5480248" cy="340147"/>
          </a:xfrm>
        </p:spPr>
        <p:txBody>
          <a:bodyPr/>
          <a:lstStyle/>
          <a:p>
            <a:pPr algn="r"/>
            <a:r>
              <a:rPr lang="de-DE" dirty="0" smtClean="0"/>
              <a:t>Frau Dr. Groffik-Hain</a:t>
            </a:r>
            <a:endParaRPr lang="de-DE" dirty="0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2483768" y="2852936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/>
          <p:cNvSpPr/>
          <p:nvPr/>
        </p:nvSpPr>
        <p:spPr>
          <a:xfrm>
            <a:off x="1691680" y="3573016"/>
            <a:ext cx="151216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5868144" y="3573016"/>
            <a:ext cx="1584176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5868144" y="4869160"/>
            <a:ext cx="1584176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582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>
            <a:off x="6660232" y="321297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2447764" y="321297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>
            <a:off x="6660232" y="450912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60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817462"/>
            <a:ext cx="6768752" cy="509986"/>
          </a:xfrm>
        </p:spPr>
        <p:txBody>
          <a:bodyPr>
            <a:normAutofit fontScale="90000"/>
          </a:bodyPr>
          <a:lstStyle/>
          <a:p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3.3. Begutachtungen </a:t>
            </a:r>
            <a:b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134" y="1319377"/>
            <a:ext cx="9036496" cy="5530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</a:t>
            </a:r>
            <a:r>
              <a:rPr lang="de-DE" sz="17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 Jugend und Familie</a:t>
            </a:r>
            <a:endParaRPr lang="de-DE" sz="17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 hinsichtlich der </a:t>
            </a:r>
            <a:r>
              <a:rPr lang="de-DE" sz="1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Abweichung der seelischen Gesundheit</a:t>
            </a: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(gemäß § 35 a SGB VIII) </a:t>
            </a:r>
          </a:p>
          <a:p>
            <a:pPr marL="0" indent="0">
              <a:buNone/>
            </a:pP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 sonstige  (z.B. Integrationsmöglichkeiten eines Kindes)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de-DE" sz="17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FD Bildung und Kultur</a:t>
            </a:r>
          </a:p>
          <a:p>
            <a:pPr marL="0" indent="0">
              <a:buNone/>
            </a:pP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 zur </a:t>
            </a:r>
            <a:r>
              <a:rPr lang="de-DE" sz="1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Sonderbeförderung</a:t>
            </a: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 (entsprechend der Satzung zur Schülerbeförderung des</a:t>
            </a:r>
          </a:p>
          <a:p>
            <a:pPr marL="0" indent="0">
              <a:buNone/>
            </a:pP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 Salzlandkreises)</a:t>
            </a:r>
            <a:endParaRPr lang="de-DE" sz="17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de-DE" sz="17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 Brand-, Katastrophenschutz, Rettungsdienst und Ordnungsangelegenheiten</a:t>
            </a:r>
          </a:p>
          <a:p>
            <a:pPr marL="0" indent="0">
              <a:buNone/>
            </a:pP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 zur Prüfung der </a:t>
            </a:r>
            <a:r>
              <a:rPr lang="de-DE" sz="1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Reisefähigkeit</a:t>
            </a: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im Auftrag der Ausländerbehörde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</a:t>
            </a:r>
            <a:r>
              <a:rPr lang="de-DE" sz="17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Landesschulamt</a:t>
            </a:r>
          </a:p>
          <a:p>
            <a:pPr marL="0" indent="0">
              <a:buNone/>
            </a:pP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 zum Umgang mit </a:t>
            </a:r>
            <a:r>
              <a:rPr lang="de-DE" sz="1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Schulverweigerung</a:t>
            </a: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de-DE" sz="1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Unterrichtsversäumnis</a:t>
            </a: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gemäß </a:t>
            </a:r>
            <a:r>
              <a:rPr lang="de-DE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RdErl</a:t>
            </a: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 des MK)</a:t>
            </a:r>
          </a:p>
          <a:p>
            <a:pPr marL="0" indent="0">
              <a:buNone/>
            </a:pP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 zur </a:t>
            </a:r>
            <a:r>
              <a:rPr lang="de-DE" sz="1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Sportbefreiung</a:t>
            </a: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(gemäß </a:t>
            </a:r>
            <a:r>
              <a:rPr lang="de-DE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RdErl</a:t>
            </a: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 des MK)</a:t>
            </a:r>
          </a:p>
          <a:p>
            <a:pPr marL="0" indent="0">
              <a:buNone/>
            </a:pPr>
            <a:endParaRPr lang="de-DE" sz="19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00400" lvl="7" indent="0">
              <a:buNone/>
            </a:pPr>
            <a:endParaRPr lang="de-DE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00400" lvl="7" indent="0">
              <a:buNone/>
            </a:pPr>
            <a:endParaRPr lang="de-DE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7"/>
            <a:endParaRPr lang="de-DE" sz="1400" dirty="0" smtClean="0"/>
          </a:p>
          <a:p>
            <a:pPr marL="3200400" lvl="7" indent="0">
              <a:buNone/>
            </a:pPr>
            <a:endParaRPr lang="de-DE" sz="1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508884" y="6309320"/>
            <a:ext cx="2895600" cy="365125"/>
          </a:xfrm>
        </p:spPr>
        <p:txBody>
          <a:bodyPr/>
          <a:lstStyle/>
          <a:p>
            <a:pPr algn="r"/>
            <a:r>
              <a:rPr lang="de-DE" dirty="0" smtClean="0"/>
              <a:t>Frau Dr. Groffik-Hain</a:t>
            </a:r>
            <a:endParaRPr lang="de-D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582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199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274712"/>
          </a:xfrm>
        </p:spPr>
        <p:txBody>
          <a:bodyPr>
            <a:noAutofit/>
          </a:bodyPr>
          <a:lstStyle/>
          <a:p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27448"/>
            <a:ext cx="8229600" cy="5125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</a:t>
            </a:r>
            <a:r>
              <a:rPr lang="de-DE" sz="17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 Soziales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Symbol" panose="05050102010706020507" pitchFamily="18" charset="2"/>
              <a:buChar char="-"/>
            </a:pP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Eingliederungshilfeleistungen (gemäß §§ 53, 54 SGB </a:t>
            </a: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XII)</a:t>
            </a:r>
            <a:endParaRPr lang="de-DE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0113" indent="-360363" defTabSz="809625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zur ambulanten Frühförderung</a:t>
            </a:r>
          </a:p>
          <a:p>
            <a:pPr marL="900113" indent="-360363" defTabSz="809625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zur integrativen Betreuung in der Kindertagesstätte</a:t>
            </a:r>
          </a:p>
          <a:p>
            <a:pPr marL="900113" indent="-360363" defTabSz="809625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zur integrativen Hortbetreuung</a:t>
            </a:r>
          </a:p>
          <a:p>
            <a:pPr marL="900113" indent="-360363" defTabSz="809625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zum Antrag auf Gewährung eines Integrationshelfers</a:t>
            </a:r>
          </a:p>
          <a:p>
            <a:pPr marL="900113" indent="-360363" defTabSz="809625"/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sonstige (z.B. stationär betreutes Wohnen, Gewährung einer spezifischen Förderung oder besonderer Hilfsmittel)</a:t>
            </a:r>
          </a:p>
          <a:p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-360363">
              <a:buFont typeface="Symbol" panose="05050102010706020507" pitchFamily="18" charset="2"/>
              <a:buChar char="-"/>
            </a:pP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Gewährung eines Mehrbedarfs wegen kostenaufwändiger Ernährung (gemäß § 30 SGB XII)</a:t>
            </a:r>
          </a:p>
          <a:p>
            <a:pPr marL="360363" indent="-360363">
              <a:buFont typeface="Symbol" panose="05050102010706020507" pitchFamily="18" charset="2"/>
              <a:buChar char="-"/>
            </a:pP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Prüfung der Pflegebedürftigkeit (gemäß § 64 SGB XII)</a:t>
            </a:r>
          </a:p>
          <a:p>
            <a:pPr marL="360363" indent="-360363">
              <a:buFont typeface="Symbol" panose="05050102010706020507" pitchFamily="18" charset="2"/>
              <a:buChar char="-"/>
            </a:pPr>
            <a:r>
              <a:rPr lang="de-DE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Prüfung der Kostenübernahme für geplante Behandlungen bei Asylbewerbern (gemäß §§ 4 und 6 AsylbLG)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724128" y="6309320"/>
            <a:ext cx="2895600" cy="365125"/>
          </a:xfrm>
        </p:spPr>
        <p:txBody>
          <a:bodyPr/>
          <a:lstStyle/>
          <a:p>
            <a:pPr algn="r"/>
            <a:r>
              <a:rPr lang="de-DE" dirty="0" smtClean="0"/>
              <a:t>Frau Dr. Groffik-Hain</a:t>
            </a:r>
            <a:endParaRPr lang="de-D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582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202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327448"/>
            <a:ext cx="8229600" cy="157336"/>
          </a:xfrm>
        </p:spPr>
        <p:txBody>
          <a:bodyPr>
            <a:noAutofit/>
          </a:bodyPr>
          <a:lstStyle/>
          <a:p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3.3. Begutachtungen</a:t>
            </a:r>
            <a:b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2379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1800" u="sng" dirty="0">
                <a:latin typeface="Arial" panose="020B0604020202020204" pitchFamily="34" charset="0"/>
                <a:cs typeface="Arial" panose="020B0604020202020204" pitchFamily="34" charset="0"/>
              </a:rPr>
              <a:t>Gutachten zur Eingliederungshilfe</a:t>
            </a:r>
            <a:br>
              <a:rPr lang="de-DE" sz="1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(§§ 53</a:t>
            </a:r>
            <a:r>
              <a:rPr lang="de-DE" sz="1800" u="sng" dirty="0">
                <a:latin typeface="Arial" panose="020B0604020202020204" pitchFamily="34" charset="0"/>
                <a:cs typeface="Arial" panose="020B0604020202020204" pitchFamily="34" charset="0"/>
              </a:rPr>
              <a:t>, 54 SGB XII</a:t>
            </a:r>
            <a: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endParaRPr lang="de-DE" sz="1600" dirty="0" smtClean="0"/>
          </a:p>
          <a:p>
            <a:pPr marL="0" indent="0" algn="ctr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Art der Behinderung / Leitsymptom</a:t>
            </a:r>
          </a:p>
          <a:p>
            <a:pPr marL="0" indent="0" algn="ctr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- geistig</a:t>
            </a: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- seelisch</a:t>
            </a: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-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seelisch / Sucht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- körperlich</a:t>
            </a: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- Sinnesbehinderung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724128" y="6309320"/>
            <a:ext cx="2895600" cy="365125"/>
          </a:xfrm>
        </p:spPr>
        <p:txBody>
          <a:bodyPr/>
          <a:lstStyle/>
          <a:p>
            <a:pPr algn="r"/>
            <a:r>
              <a:rPr lang="de-DE" dirty="0" smtClean="0"/>
              <a:t>Frau Dr. Groffik-Hain</a:t>
            </a:r>
            <a:endParaRPr lang="de-D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582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655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29600" cy="1080120"/>
          </a:xfrm>
        </p:spPr>
        <p:txBody>
          <a:bodyPr>
            <a:normAutofit/>
          </a:bodyPr>
          <a:lstStyle/>
          <a:p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4.1. </a:t>
            </a:r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Möglichkeiten des </a:t>
            </a:r>
            <a:r>
              <a:rPr lang="de-DE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Sozialpsychatrischen</a:t>
            </a:r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Dienstes (</a:t>
            </a:r>
            <a:r>
              <a:rPr lang="de-DE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SpDi</a:t>
            </a:r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  <a: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„Typischer“ Klient des </a:t>
            </a:r>
            <a:r>
              <a:rPr lang="de-DE" sz="1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SpDi</a:t>
            </a:r>
            <a:endParaRPr lang="de-DE" sz="1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	- männlich</a:t>
            </a:r>
          </a:p>
          <a:p>
            <a:pPr marL="0" indent="0">
              <a:buNone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- zwischen 45 – 54 Jahre</a:t>
            </a:r>
          </a:p>
          <a:p>
            <a:pPr marL="0" indent="0">
              <a:buNone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- ALG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II-Empfänger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-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Real-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/ Sekundarschulabschluss</a:t>
            </a:r>
          </a:p>
          <a:p>
            <a:pPr marL="0" indent="0">
              <a:buNone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- Berufsausbildung</a:t>
            </a:r>
          </a:p>
          <a:p>
            <a:pPr marL="0" indent="0">
              <a:buNone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- alleinlebend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084168" y="6381328"/>
            <a:ext cx="2895600" cy="365125"/>
          </a:xfrm>
        </p:spPr>
        <p:txBody>
          <a:bodyPr/>
          <a:lstStyle/>
          <a:p>
            <a:r>
              <a:rPr lang="de-DE" dirty="0" smtClean="0"/>
              <a:t>Frau Dr. Groffik-Hain</a:t>
            </a:r>
            <a:endParaRPr lang="de-D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582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037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489155"/>
            <a:ext cx="6408712" cy="1786210"/>
          </a:xfrm>
        </p:spPr>
        <p:txBody>
          <a:bodyPr>
            <a:norm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Gliederung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1050" y="1988840"/>
            <a:ext cx="8229600" cy="4093915"/>
          </a:xfrm>
        </p:spPr>
        <p:txBody>
          <a:bodyPr>
            <a:normAutofit/>
          </a:bodyPr>
          <a:lstStyle/>
          <a:p>
            <a:endParaRPr lang="de-DE" sz="2000" dirty="0" smtClean="0"/>
          </a:p>
          <a:p>
            <a:pPr marL="0" indent="0">
              <a:buNone/>
            </a:pPr>
            <a:r>
              <a:rPr lang="de-DE" sz="2000" dirty="0"/>
              <a:t>	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Einleitung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2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  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Vorstellung des Kinder- und Jugendärztlichen Dienstes </a:t>
            </a: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3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  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Aufgaben des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Kinder- und Jugendärztlichen Dienstes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3.1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Einschulungsuntersuchung</a:t>
            </a: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3.2. Schulreihenuntersuchung</a:t>
            </a: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3.3. Begutachtungen</a:t>
            </a: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4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  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Möglichkeiten zur Unterstützung von Kindern psychisch kranker 	  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Eltern und psychisch kranker Kinder</a:t>
            </a: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4.1.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Möglichkeiten des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Sozialpsychiatrischen Dienstes</a:t>
            </a: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4.2.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Möglichkeiten des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Kinder- und Jugendärztlichen Dienstes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345471" y="6381328"/>
            <a:ext cx="2895600" cy="149101"/>
          </a:xfrm>
        </p:spPr>
        <p:txBody>
          <a:bodyPr/>
          <a:lstStyle/>
          <a:p>
            <a:pPr algn="r"/>
            <a:r>
              <a:rPr lang="de-DE" dirty="0" smtClean="0"/>
              <a:t>Frau Dr. Groffik-Hain</a:t>
            </a:r>
            <a:endParaRPr lang="de-D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582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208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7" y="1052736"/>
            <a:ext cx="7061439" cy="1224136"/>
          </a:xfrm>
        </p:spPr>
        <p:txBody>
          <a:bodyPr>
            <a:normAutofit/>
          </a:bodyPr>
          <a:lstStyle/>
          <a:p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4.2. Möglichkeiten des KJÄD</a:t>
            </a:r>
            <a:endParaRPr lang="de-DE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132855"/>
            <a:ext cx="8229600" cy="3600401"/>
          </a:xfrm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             </a:t>
            </a:r>
            <a:r>
              <a:rPr lang="de-DE" sz="24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screenen</a:t>
            </a:r>
            <a:r>
              <a:rPr lang="de-DE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sz="2400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beraten   </a:t>
            </a:r>
            <a:r>
              <a:rPr lang="de-DE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vermitteln</a:t>
            </a:r>
            <a:endParaRPr lang="de-DE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156176" y="6309320"/>
            <a:ext cx="2895600" cy="365125"/>
          </a:xfrm>
        </p:spPr>
        <p:txBody>
          <a:bodyPr/>
          <a:lstStyle/>
          <a:p>
            <a:r>
              <a:rPr lang="de-DE" dirty="0" smtClean="0"/>
              <a:t>Frau Dr. Groffik-Hain</a:t>
            </a:r>
            <a:endParaRPr lang="de-D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582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495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Vielen Dank für Ihre Aufmerksamkeit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588224" y="6453336"/>
            <a:ext cx="2232248" cy="268139"/>
          </a:xfrm>
        </p:spPr>
        <p:txBody>
          <a:bodyPr/>
          <a:lstStyle/>
          <a:p>
            <a:r>
              <a:rPr lang="de-DE" dirty="0" smtClean="0"/>
              <a:t>Frau Dr. Groffik-Hain</a:t>
            </a:r>
            <a:endParaRPr lang="de-DE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714" y="1484784"/>
            <a:ext cx="7428572" cy="4506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298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9615" y="800708"/>
            <a:ext cx="8229600" cy="1549096"/>
          </a:xfrm>
        </p:spPr>
        <p:txBody>
          <a:bodyPr>
            <a:normAutofit fontScale="90000"/>
          </a:bodyPr>
          <a:lstStyle/>
          <a:p>
            <a:r>
              <a:rPr lang="de-DE" sz="2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1. Einleitung</a:t>
            </a:r>
            <a:br>
              <a:rPr lang="de-DE" sz="27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Kooperation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82475" y="2708920"/>
            <a:ext cx="8229600" cy="39170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Erfordert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Kenntnisse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über Aufgaben und Aufträge, über Angebotsprofil, Zuständigkeiten, Handlungsmöglichkeiten</a:t>
            </a:r>
          </a:p>
          <a:p>
            <a:pPr marL="285750" indent="-285750">
              <a:buFontTx/>
              <a:buChar char="-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über interne Organisations- und Ablaufstrukturen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(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Lenz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Kooperationspartners </a:t>
            </a:r>
          </a:p>
          <a:p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345471" y="6237312"/>
            <a:ext cx="2895600" cy="365125"/>
          </a:xfrm>
        </p:spPr>
        <p:txBody>
          <a:bodyPr/>
          <a:lstStyle/>
          <a:p>
            <a:pPr algn="r"/>
            <a:r>
              <a:rPr lang="de-DE" dirty="0" smtClean="0"/>
              <a:t>Frau Dr. Groffik-Hain</a:t>
            </a:r>
            <a:endParaRPr lang="de-D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582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245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200800" cy="1512168"/>
          </a:xfrm>
        </p:spPr>
        <p:txBody>
          <a:bodyPr>
            <a:normAutofit fontScale="90000"/>
          </a:bodyPr>
          <a:lstStyle/>
          <a:p>
            <a:r>
              <a:rPr lang="de-DE" sz="2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2. Vorstellung des </a:t>
            </a:r>
            <a:r>
              <a:rPr lang="de-DE" sz="2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Kinder- und Jugendärztlichen Dienstes (KJÄD)</a:t>
            </a:r>
            <a:r>
              <a:rPr lang="de-DE" sz="2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7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4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bisher </a:t>
            </a:r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3 Regionalstellen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4177" y="1859297"/>
            <a:ext cx="8562279" cy="48355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600" dirty="0" smtClean="0"/>
              <a:t>			</a:t>
            </a:r>
            <a:endParaRPr lang="de-DE" sz="1600" dirty="0"/>
          </a:p>
          <a:p>
            <a:pPr marL="0" indent="0">
              <a:buNone/>
            </a:pPr>
            <a:r>
              <a:rPr lang="de-DE" sz="1600" dirty="0"/>
              <a:t> </a:t>
            </a:r>
            <a:r>
              <a:rPr lang="de-DE" sz="1600" dirty="0" smtClean="0"/>
              <a:t>    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868144" y="6381328"/>
            <a:ext cx="2895600" cy="365125"/>
          </a:xfrm>
        </p:spPr>
        <p:txBody>
          <a:bodyPr/>
          <a:lstStyle/>
          <a:p>
            <a:pPr algn="r"/>
            <a:r>
              <a:rPr lang="de-DE" dirty="0" smtClean="0"/>
              <a:t>Frau Dr. Groffik-Hain</a:t>
            </a:r>
            <a:endParaRPr lang="de-DE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196786858"/>
              </p:ext>
            </p:extLst>
          </p:nvPr>
        </p:nvGraphicFramePr>
        <p:xfrm>
          <a:off x="1331640" y="234888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5" name="Gerade Verbindung mit Pfeil 14"/>
          <p:cNvCxnSpPr>
            <a:stCxn id="2" idx="2"/>
          </p:cNvCxnSpPr>
          <p:nvPr/>
        </p:nvCxnSpPr>
        <p:spPr>
          <a:xfrm flipH="1">
            <a:off x="2915816" y="1916832"/>
            <a:ext cx="144016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2" idx="2"/>
          </p:cNvCxnSpPr>
          <p:nvPr/>
        </p:nvCxnSpPr>
        <p:spPr>
          <a:xfrm>
            <a:off x="4355976" y="1916832"/>
            <a:ext cx="144016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>
            <a:stCxn id="2" idx="2"/>
          </p:cNvCxnSpPr>
          <p:nvPr/>
        </p:nvCxnSpPr>
        <p:spPr>
          <a:xfrm>
            <a:off x="4355976" y="191683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315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5034" y="564729"/>
            <a:ext cx="8229600" cy="1414983"/>
          </a:xfrm>
        </p:spPr>
        <p:txBody>
          <a:bodyPr>
            <a:normAutofit fontScale="90000"/>
          </a:bodyPr>
          <a:lstStyle/>
          <a:p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3.  Aufgaben des KJÄD</a:t>
            </a:r>
            <a:br>
              <a:rPr lang="de-DE" sz="27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7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7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Gesundheitsdienstgesetz – GDG LSA </a:t>
            </a:r>
            <a:b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vom 21. November 1997</a:t>
            </a:r>
            <a:b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§ 9</a:t>
            </a:r>
            <a:b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Kinder- und Jugendgesundheitsdienst</a:t>
            </a:r>
            <a:endParaRPr lang="de-DE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1187624" y="3284984"/>
            <a:ext cx="6696744" cy="280831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(1)  	Nach Maßgabe der bundesrechtlichen Vorschriften               	wirkt der Öffentliche Gesundheitsdienst auf ein 	ausreichendes </a:t>
            </a:r>
            <a:r>
              <a:rPr lang="de-DE" sz="1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Angebot </a:t>
            </a:r>
            <a:r>
              <a:rPr lang="de-DE" sz="1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zur </a:t>
            </a:r>
            <a:r>
              <a:rPr lang="de-DE" sz="1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gesundheitlichen </a:t>
            </a:r>
            <a:r>
              <a:rPr lang="de-DE" sz="1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Frühförderung </a:t>
            </a:r>
            <a:r>
              <a:rPr lang="de-DE" sz="1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 behinderte und von 	</a:t>
            </a:r>
            <a:r>
              <a:rPr lang="de-DE" sz="1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Behinderung </a:t>
            </a:r>
            <a:r>
              <a:rPr lang="de-DE" sz="1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bedrohte Kinder und Jugendliche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 	und </a:t>
            </a:r>
            <a:r>
              <a:rPr lang="de-DE" sz="1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vermittelt notwendige Hilfen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zur Verhütung von 	Gesundheitsschäden und zur medizinischen 	Rehabilitation.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5580112" y="6453335"/>
            <a:ext cx="2232248" cy="144017"/>
          </a:xfrm>
        </p:spPr>
        <p:txBody>
          <a:bodyPr/>
          <a:lstStyle/>
          <a:p>
            <a:pPr algn="r"/>
            <a:r>
              <a:rPr lang="de-DE" dirty="0" smtClean="0"/>
              <a:t>Frau Dr. Groffik-Hain</a:t>
            </a:r>
            <a:endParaRPr lang="de-D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582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962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8686" y="1052736"/>
            <a:ext cx="8229600" cy="1503040"/>
          </a:xfrm>
        </p:spPr>
        <p:txBody>
          <a:bodyPr>
            <a:noAutofit/>
          </a:bodyPr>
          <a:lstStyle/>
          <a:p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31640" y="1700808"/>
            <a:ext cx="6408712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(2)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Er wirkt an gesundheitlichen </a:t>
            </a:r>
            <a:r>
              <a:rPr lang="de-DE" sz="1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Maßnahmen zur 	Sicherung des Kindeswohls</a:t>
            </a:r>
            <a:r>
              <a:rPr lang="de-DE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und zum Schutz vor 	Vernachlässigung mit. Er stimmt sich dabei mit den 	örtlichen Trägern der öffentlichen Jugendhilfe ab. Er	führt </a:t>
            </a:r>
            <a:r>
              <a:rPr lang="de-DE" sz="1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Kindern vor der Einschulung und 	während der Schulzeit regelmäßig 	Untersuchungen</a:t>
            </a:r>
            <a:r>
              <a:rPr lang="de-DE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mit dem Ziel durch, Krankheiten	und Fehlentwicklungen frühzeitig zu erkennen	und den 	Gesundheits- und Entwicklungsstand der 	Kinder festzustellen. Er kann auch Untersuchungen	bei Jugendlichen nach dem   	Jugendarbeitsschutzgesetz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durchführen.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436096" y="6237312"/>
            <a:ext cx="2895600" cy="365125"/>
          </a:xfrm>
        </p:spPr>
        <p:txBody>
          <a:bodyPr/>
          <a:lstStyle/>
          <a:p>
            <a:pPr algn="r"/>
            <a:r>
              <a:rPr lang="de-DE" dirty="0" smtClean="0"/>
              <a:t>Frau Dr. Groffik-Hain</a:t>
            </a:r>
            <a:endParaRPr lang="de-D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582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106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6552728" cy="2016224"/>
          </a:xfrm>
        </p:spPr>
        <p:txBody>
          <a:bodyPr>
            <a:normAutofit/>
          </a:bodyPr>
          <a:lstStyle/>
          <a:p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3. Aufgaben des KJÄD</a:t>
            </a:r>
            <a:b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Untersuchungen / gesundheitliche Maßnahmen</a:t>
            </a:r>
            <a:endParaRPr lang="de-DE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1" y="3140968"/>
            <a:ext cx="7336826" cy="252028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Einschulungsuntersuchungen</a:t>
            </a:r>
          </a:p>
          <a:p>
            <a:pPr>
              <a:buFontTx/>
              <a:buChar char="-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Schulreihenuntersuchungen 3. und 6. Klasse, Förderschulen</a:t>
            </a:r>
          </a:p>
          <a:p>
            <a:pPr>
              <a:buFontTx/>
              <a:buChar char="-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Untersuchungen von eingereisten Kindern</a:t>
            </a:r>
          </a:p>
          <a:p>
            <a:pPr>
              <a:buFontTx/>
              <a:buChar char="-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Impfaktionen</a:t>
            </a:r>
          </a:p>
          <a:p>
            <a:pPr>
              <a:buFontTx/>
              <a:buChar char="-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Untersuchungen nach Jugendarbeitsschutzgesetz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5338772" y="6237312"/>
            <a:ext cx="2895600" cy="365125"/>
          </a:xfrm>
        </p:spPr>
        <p:txBody>
          <a:bodyPr/>
          <a:lstStyle/>
          <a:p>
            <a:pPr algn="r"/>
            <a:r>
              <a:rPr lang="de-DE" dirty="0" smtClean="0"/>
              <a:t>Frau Dr. Groffik-Hain</a:t>
            </a:r>
            <a:endParaRPr lang="de-D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582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671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6912768" cy="936104"/>
          </a:xfrm>
        </p:spPr>
        <p:txBody>
          <a:bodyPr>
            <a:normAutofit fontScale="90000"/>
          </a:bodyPr>
          <a:lstStyle/>
          <a:p>
            <a:r>
              <a:rPr lang="de-DE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27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3.1. Einschulungsuntersuchung</a:t>
            </a: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Fragebogen zur Einschulungsuntersuchung</a:t>
            </a:r>
            <a:endParaRPr lang="de-DE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608" y="3356992"/>
            <a:ext cx="7128792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1. Schwangerschaft und Geburt</a:t>
            </a: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2. Entwicklung des Kindes</a:t>
            </a: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3. Frühere Erkrankungen des Kindes</a:t>
            </a: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4. Aktuelle gesundheitliche Besonderheiten</a:t>
            </a: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5. Familiäres Umfeld</a:t>
            </a:r>
          </a:p>
          <a:p>
            <a:pPr>
              <a:buFontTx/>
              <a:buChar char="-"/>
            </a:pPr>
            <a:endParaRPr lang="de-DE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de-DE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292080" y="6309320"/>
            <a:ext cx="2895600" cy="365125"/>
          </a:xfrm>
        </p:spPr>
        <p:txBody>
          <a:bodyPr/>
          <a:lstStyle/>
          <a:p>
            <a:pPr algn="r"/>
            <a:r>
              <a:rPr lang="de-DE" dirty="0" smtClean="0"/>
              <a:t>Frau Dr. Groffik-Hain</a:t>
            </a:r>
            <a:endParaRPr lang="de-D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582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763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/>
          </a:bodyPr>
          <a:lstStyle/>
          <a:p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3.1. Einschulungsuntersuchung</a:t>
            </a:r>
            <a:endParaRPr lang="de-DE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79712" y="2348880"/>
            <a:ext cx="5544616" cy="33409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de-DE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Voruntersuchung</a:t>
            </a:r>
          </a:p>
          <a:p>
            <a:pPr marL="0" indent="0">
              <a:buNone/>
            </a:pPr>
            <a:endParaRPr lang="de-DE" sz="16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- Alter, Blutdruck, Puls, Größe, Gewicht</a:t>
            </a:r>
          </a:p>
          <a:p>
            <a:pPr>
              <a:buFontTx/>
              <a:buChar char="-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-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Hör–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und Sehtest</a:t>
            </a:r>
          </a:p>
          <a:p>
            <a:pPr>
              <a:buFontTx/>
              <a:buChar char="-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- Impfstatus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-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Vorsorgeu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ntersuchungen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565902" y="6309320"/>
            <a:ext cx="2895600" cy="365125"/>
          </a:xfrm>
        </p:spPr>
        <p:txBody>
          <a:bodyPr/>
          <a:lstStyle/>
          <a:p>
            <a:pPr algn="r"/>
            <a:r>
              <a:rPr lang="de-DE" dirty="0" smtClean="0"/>
              <a:t>Frau Dr. Groffik-Hain</a:t>
            </a:r>
            <a:endParaRPr lang="de-D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582" y="249937"/>
            <a:ext cx="1430850" cy="8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814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671</Words>
  <Application>Microsoft Office PowerPoint</Application>
  <PresentationFormat>Bildschirmpräsentation (4:3)</PresentationFormat>
  <Paragraphs>234</Paragraphs>
  <Slides>21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2" baseType="lpstr">
      <vt:lpstr>Larissa</vt:lpstr>
      <vt:lpstr>Möglichkeiten des öffentlichen Gesundheitsdienstes zur Unterstützung von Kindern psychisch kranker Eltern und von psychisch kranken Kindern </vt:lpstr>
      <vt:lpstr>Gliederung</vt:lpstr>
      <vt:lpstr>1. Einleitung   Kooperation</vt:lpstr>
      <vt:lpstr>2. Vorstellung des Kinder- und Jugendärztlichen Dienstes (KJÄD)  bisher  3 Regionalstellen</vt:lpstr>
      <vt:lpstr>     3.  Aufgaben des KJÄD  Gesundheitsdienstgesetz – GDG LSA  vom 21. November 1997  § 9 Kinder- und Jugendgesundheitsdienst</vt:lpstr>
      <vt:lpstr>  </vt:lpstr>
      <vt:lpstr> 3. Aufgaben des KJÄD    Untersuchungen / gesundheitliche Maßnahmen</vt:lpstr>
      <vt:lpstr> 3.1. Einschulungsuntersuchung    Fragebogen zur Einschulungsuntersuchung</vt:lpstr>
      <vt:lpstr>3.1. Einschulungsuntersuchung</vt:lpstr>
      <vt:lpstr>3.1. Einschulungsuntersuchung    Ärztliche Untersuchung</vt:lpstr>
      <vt:lpstr>3.1. Einschulungsuntersuchung</vt:lpstr>
      <vt:lpstr>3.1. Einschulungsuntersuchung    Ärztliche Untersuchung</vt:lpstr>
      <vt:lpstr>3.2. Schulreihenuntersuchung   Fragebogen zur Schulreihenuntersuchung 3. / 6. Klasse</vt:lpstr>
      <vt:lpstr>3.2. Schulreihenuntersuchung   </vt:lpstr>
      <vt:lpstr>Untersuchte Kinder</vt:lpstr>
      <vt:lpstr>3.3. Begutachtungen    </vt:lpstr>
      <vt:lpstr>  </vt:lpstr>
      <vt:lpstr>3.3. Begutachtungen  </vt:lpstr>
      <vt:lpstr>4.1. Möglichkeiten des Sozialpsychatrischen Dienstes (SpDi)</vt:lpstr>
      <vt:lpstr>4.2. Möglichkeiten des KJÄD</vt:lpstr>
      <vt:lpstr>Vielen Dank für Ihre Aufmerksamkeit</vt:lpstr>
    </vt:vector>
  </TitlesOfParts>
  <Company>Salzlandkreis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Kooperation</dc:title>
  <dc:creator>uschroederadmin</dc:creator>
  <cp:lastModifiedBy>Hemmerling, Stefanie 34</cp:lastModifiedBy>
  <cp:revision>126</cp:revision>
  <cp:lastPrinted>2014-11-17T08:00:46Z</cp:lastPrinted>
  <dcterms:created xsi:type="dcterms:W3CDTF">2014-10-13T07:34:24Z</dcterms:created>
  <dcterms:modified xsi:type="dcterms:W3CDTF">2014-11-17T10:56:07Z</dcterms:modified>
</cp:coreProperties>
</file>